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82" r:id="rId5"/>
    <p:sldId id="298" r:id="rId6"/>
    <p:sldId id="294" r:id="rId7"/>
    <p:sldId id="295" r:id="rId8"/>
    <p:sldId id="297" r:id="rId9"/>
    <p:sldId id="301" r:id="rId10"/>
    <p:sldId id="299" r:id="rId11"/>
    <p:sldId id="284" r:id="rId12"/>
    <p:sldId id="288" r:id="rId13"/>
    <p:sldId id="285" r:id="rId14"/>
    <p:sldId id="287" r:id="rId15"/>
    <p:sldId id="286" r:id="rId16"/>
    <p:sldId id="293" r:id="rId17"/>
    <p:sldId id="290" r:id="rId18"/>
    <p:sldId id="304" r:id="rId19"/>
    <p:sldId id="305" r:id="rId20"/>
    <p:sldId id="308" r:id="rId21"/>
    <p:sldId id="306"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07" autoAdjust="0"/>
  </p:normalViewPr>
  <p:slideViewPr>
    <p:cSldViewPr snapToGrid="0">
      <p:cViewPr varScale="1">
        <p:scale>
          <a:sx n="64" d="100"/>
          <a:sy n="64" d="100"/>
        </p:scale>
        <p:origin x="32" y="40"/>
      </p:cViewPr>
      <p:guideLst/>
    </p:cSldViewPr>
  </p:slideViewPr>
  <p:outlineViewPr>
    <p:cViewPr>
      <p:scale>
        <a:sx n="33" d="100"/>
        <a:sy n="33" d="100"/>
      </p:scale>
      <p:origin x="0" y="-21342"/>
    </p:cViewPr>
  </p:outlineViewPr>
  <p:notesTextViewPr>
    <p:cViewPr>
      <p:scale>
        <a:sx n="1" d="1"/>
        <a:sy n="1" d="1"/>
      </p:scale>
      <p:origin x="0" y="0"/>
    </p:cViewPr>
  </p:notesTextViewPr>
  <p:notesViewPr>
    <p:cSldViewPr snapToGrid="0">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t>12/28/2021</a:t>
            </a:fld>
            <a:endParaRPr lang="en-US" dirty="0"/>
          </a:p>
        </p:txBody>
      </p:sp>
      <p:sp>
        <p:nvSpPr>
          <p:cNvPr id="4" name="Footer Placeholder 3">
            <a:extLst>
              <a:ext uri="{FF2B5EF4-FFF2-40B4-BE49-F238E27FC236}">
                <a16:creationId xmlns:a16="http://schemas.microsoft.com/office/drawing/2014/main"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t>‹#›</a:t>
            </a:fld>
            <a:endParaRPr lang="en-US" dirty="0"/>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t>12/28/2021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t>‹#›</a:t>
            </a:fld>
            <a:endParaRPr lang="en-US" noProof="0" dirty="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a:t>
            </a:fld>
            <a:endParaRPr lang="en-US" noProof="0" dirty="0"/>
          </a:p>
        </p:txBody>
      </p:sp>
    </p:spTree>
    <p:extLst>
      <p:ext uri="{BB962C8B-B14F-4D97-AF65-F5344CB8AC3E}">
        <p14:creationId xmlns:p14="http://schemas.microsoft.com/office/powerpoint/2010/main" val="1798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19</a:t>
            </a:fld>
            <a:endParaRPr lang="en-US" noProof="0" dirty="0"/>
          </a:p>
        </p:txBody>
      </p:sp>
    </p:spTree>
    <p:extLst>
      <p:ext uri="{BB962C8B-B14F-4D97-AF65-F5344CB8AC3E}">
        <p14:creationId xmlns:p14="http://schemas.microsoft.com/office/powerpoint/2010/main" val="3840694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6977C32-6781-4E43-B083-CC319C1A2BE1}"/>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rIns="1044000" anchor="ctr"/>
          <a:lstStyle>
            <a:lvl1pPr marL="0" indent="0" algn="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C4908609-0EC4-4718-AC46-A50BB2DA333E}"/>
              </a:ext>
            </a:extLst>
          </p:cNvPr>
          <p:cNvSpPr>
            <a:spLocks noGrp="1"/>
          </p:cNvSpPr>
          <p:nvPr>
            <p:ph sz="half" idx="29" hasCustomPrompt="1"/>
          </p:nvPr>
        </p:nvSpPr>
        <p:spPr>
          <a:xfrm>
            <a:off x="1790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C61EBC7C-80CF-489F-86B3-5894908189E4}"/>
              </a:ext>
            </a:extLst>
          </p:cNvPr>
          <p:cNvSpPr>
            <a:spLocks noGrp="1"/>
          </p:cNvSpPr>
          <p:nvPr>
            <p:ph sz="half" idx="2" hasCustomPrompt="1"/>
          </p:nvPr>
        </p:nvSpPr>
        <p:spPr>
          <a:xfrm>
            <a:off x="7658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1793079" y="1728000"/>
            <a:ext cx="4122920"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5" name="Text Placeholder 4">
            <a:extLst>
              <a:ext uri="{FF2B5EF4-FFF2-40B4-BE49-F238E27FC236}">
                <a16:creationId xmlns:a16="http://schemas.microsoft.com/office/drawing/2014/main" id="{867F0EAC-0FF4-447C-8EE4-2B107165DF3F}"/>
              </a:ext>
            </a:extLst>
          </p:cNvPr>
          <p:cNvSpPr>
            <a:spLocks noGrp="1"/>
          </p:cNvSpPr>
          <p:nvPr>
            <p:ph type="body" sz="quarter" idx="30" hasCustomPrompt="1"/>
          </p:nvPr>
        </p:nvSpPr>
        <p:spPr>
          <a:xfrm>
            <a:off x="7655762" y="1722438"/>
            <a:ext cx="4104437" cy="735749"/>
          </a:xfrm>
        </p:spPr>
        <p:txBody>
          <a:bodyPr anchor="t"/>
          <a:lstStyle>
            <a:lvl1pPr marL="0" indent="0">
              <a:buNone/>
              <a:defRPr sz="5400">
                <a:solidFill>
                  <a:schemeClr val="accent4"/>
                </a:solidFill>
                <a:latin typeface="+mj-lt"/>
              </a:defRPr>
            </a:lvl1pPr>
          </a:lstStyle>
          <a:p>
            <a:pPr lvl="0"/>
            <a:r>
              <a:rPr lang="en-US" noProof="0"/>
              <a:t>2</a:t>
            </a:r>
          </a:p>
        </p:txBody>
      </p:sp>
      <p:sp>
        <p:nvSpPr>
          <p:cNvPr id="16" name="Text Placeholder 5">
            <a:extLst>
              <a:ext uri="{FF2B5EF4-FFF2-40B4-BE49-F238E27FC236}">
                <a16:creationId xmlns:a16="http://schemas.microsoft.com/office/drawing/2014/main" id="{DED90C13-8D49-4652-B68A-A0B5084BB4D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890706" y="1593150"/>
            <a:ext cx="4348065" cy="4348065"/>
          </a:xfrm>
          <a:prstGeom prst="ellipse">
            <a:avLst/>
          </a:prstGeom>
          <a:solidFill>
            <a:schemeClr val="tx1">
              <a:alpha val="10000"/>
            </a:schemeClr>
          </a:solidFill>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2" name="Text Placeholder 9">
            <a:extLst>
              <a:ext uri="{FF2B5EF4-FFF2-40B4-BE49-F238E27FC236}">
                <a16:creationId xmlns:a16="http://schemas.microsoft.com/office/drawing/2014/main" id="{C15F42E2-EE95-4479-80E9-94A75E9D6E98}"/>
              </a:ext>
            </a:extLst>
          </p:cNvPr>
          <p:cNvSpPr>
            <a:spLocks noGrp="1"/>
          </p:cNvSpPr>
          <p:nvPr>
            <p:ph type="body" sz="quarter" idx="28" hasCustomPrompt="1"/>
          </p:nvPr>
        </p:nvSpPr>
        <p:spPr>
          <a:xfrm>
            <a:off x="4739330" y="1767887"/>
            <a:ext cx="3998591" cy="3998591"/>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4059823C-F505-4D2A-854E-5144BD58A767}"/>
              </a:ext>
            </a:extLst>
          </p:cNvPr>
          <p:cNvSpPr>
            <a:spLocks noGrp="1"/>
          </p:cNvSpPr>
          <p:nvPr>
            <p:ph type="body" sz="quarter" idx="29" hasCustomPrompt="1"/>
          </p:nvPr>
        </p:nvSpPr>
        <p:spPr>
          <a:xfrm>
            <a:off x="8238481" y="2207063"/>
            <a:ext cx="3120238" cy="3120238"/>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Text Placeholder 3">
            <a:extLst>
              <a:ext uri="{FF2B5EF4-FFF2-40B4-BE49-F238E27FC236}">
                <a16:creationId xmlns:a16="http://schemas.microsoft.com/office/drawing/2014/main" id="{B30FA196-A035-4908-BA51-B769293255A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75000"/>
                    <a:lumOff val="2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Text Placeholder 9">
            <a:extLst>
              <a:ext uri="{FF2B5EF4-FFF2-40B4-BE49-F238E27FC236}">
                <a16:creationId xmlns:a16="http://schemas.microsoft.com/office/drawing/2014/main" id="{38F1EEC3-A74E-4124-95F3-D8A27EA3DDFC}"/>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2</a:t>
            </a:r>
          </a:p>
        </p:txBody>
      </p:sp>
      <p:sp>
        <p:nvSpPr>
          <p:cNvPr id="14" name="Text Placeholder 9">
            <a:extLst>
              <a:ext uri="{FF2B5EF4-FFF2-40B4-BE49-F238E27FC236}">
                <a16:creationId xmlns:a16="http://schemas.microsoft.com/office/drawing/2014/main" id="{744F95B1-3E5D-46C4-846F-01E3035D1A72}"/>
              </a:ext>
            </a:extLst>
          </p:cNvPr>
          <p:cNvSpPr>
            <a:spLocks noGrp="1"/>
          </p:cNvSpPr>
          <p:nvPr>
            <p:ph type="body" sz="quarter" idx="32"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3</a:t>
            </a:r>
          </a:p>
        </p:txBody>
      </p:sp>
      <p:sp>
        <p:nvSpPr>
          <p:cNvPr id="16" name="Content Placeholder 3">
            <a:extLst>
              <a:ext uri="{FF2B5EF4-FFF2-40B4-BE49-F238E27FC236}">
                <a16:creationId xmlns:a16="http://schemas.microsoft.com/office/drawing/2014/main" id="{39CDA933-12B5-44CD-BD16-C9589DE755EE}"/>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a16="http://schemas.microsoft.com/office/drawing/2014/main" id="{9751FCE0-5FA8-4E25-A4E7-8B2901F69491}"/>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a16="http://schemas.microsoft.com/office/drawing/2014/main" id="{0D97BC04-5B6C-4CFD-8184-7637C9A8F8E4}"/>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a16="http://schemas.microsoft.com/office/drawing/2014/main" id="{E7A8CB18-EF35-4644-9DDB-02D8B65EA55E}"/>
              </a:ext>
            </a:extLst>
          </p:cNvPr>
          <p:cNvSpPr>
            <a:spLocks noGrp="1"/>
          </p:cNvSpPr>
          <p:nvPr>
            <p:ph type="body" sz="quarter" idx="33"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436FA5D-088F-4BDE-ABD2-A640A8610900}"/>
              </a:ext>
            </a:extLst>
          </p:cNvPr>
          <p:cNvCxnSpPr/>
          <p:nvPr userDrawn="1"/>
        </p:nvCxnSpPr>
        <p:spPr>
          <a:xfrm>
            <a:off x="6096000" y="1319756"/>
            <a:ext cx="0" cy="461010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8" name="Straight Connector 7">
            <a:extLst>
              <a:ext uri="{FF2B5EF4-FFF2-40B4-BE49-F238E27FC236}">
                <a16:creationId xmlns:a16="http://schemas.microsoft.com/office/drawing/2014/main" id="{0C2BCB80-6997-4274-AAFE-65C2CCFFFD10}"/>
              </a:ext>
            </a:extLst>
          </p:cNvPr>
          <p:cNvCxnSpPr>
            <a:cxnSpLocks/>
          </p:cNvCxnSpPr>
          <p:nvPr userDrawn="1"/>
        </p:nvCxnSpPr>
        <p:spPr>
          <a:xfrm flipH="1">
            <a:off x="432000" y="3624806"/>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id="{9A1FC84B-8A06-4879-86ED-47E43AAC9888}"/>
              </a:ext>
            </a:extLst>
          </p:cNvPr>
          <p:cNvSpPr>
            <a:spLocks noGrp="1"/>
          </p:cNvSpPr>
          <p:nvPr>
            <p:ph type="body" sz="quarter" idx="12" hasCustomPrompt="1"/>
          </p:nvPr>
        </p:nvSpPr>
        <p:spPr>
          <a:xfrm>
            <a:off x="5112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4B975678-3DFA-4D26-9CF6-01294F7259E4}"/>
              </a:ext>
            </a:extLst>
          </p:cNvPr>
          <p:cNvSpPr>
            <a:spLocks noGrp="1"/>
          </p:cNvSpPr>
          <p:nvPr>
            <p:ph type="body" sz="quarter" idx="13" hasCustomPrompt="1"/>
          </p:nvPr>
        </p:nvSpPr>
        <p:spPr>
          <a:xfrm>
            <a:off x="5106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8B55997C-0304-482F-A7C3-8E50C8ED55D7}"/>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a16="http://schemas.microsoft.com/office/drawing/2014/main" id="{E26AB0A6-DA7A-4EA3-9528-68FDBA8BF35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50211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6300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405006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5908-D8D7-48AF-8B8F-21B88B87DDF2}"/>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4" name="Content Placeholder 3">
            <a:extLst>
              <a:ext uri="{FF2B5EF4-FFF2-40B4-BE49-F238E27FC236}">
                <a16:creationId xmlns:a16="http://schemas.microsoft.com/office/drawing/2014/main" id="{60B617A5-FA6C-44C9-ABCB-DCA5D4615EC7}"/>
              </a:ext>
            </a:extLst>
          </p:cNvPr>
          <p:cNvSpPr>
            <a:spLocks noGrp="1"/>
          </p:cNvSpPr>
          <p:nvPr>
            <p:ph sz="half" idx="2" hasCustomPrompt="1"/>
          </p:nvPr>
        </p:nvSpPr>
        <p:spPr>
          <a:xfrm>
            <a:off x="432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a16="http://schemas.microsoft.com/office/drawing/2014/main" id="{0A122ACD-5C8B-4CDA-89C5-565C88865B50}"/>
              </a:ext>
            </a:extLst>
          </p:cNvPr>
          <p:cNvSpPr>
            <a:spLocks noGrp="1"/>
          </p:cNvSpPr>
          <p:nvPr>
            <p:ph sz="quarter" idx="4" hasCustomPrompt="1"/>
          </p:nvPr>
        </p:nvSpPr>
        <p:spPr>
          <a:xfrm>
            <a:off x="6300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43614A35-31E3-40DA-85DD-07B207690717}"/>
              </a:ext>
            </a:extLst>
          </p:cNvPr>
          <p:cNvSpPr>
            <a:spLocks noGrp="1"/>
          </p:cNvSpPr>
          <p:nvPr>
            <p:ph type="ftr" sz="quarter" idx="10"/>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12" name="Straight Connector 11" title="Divider Line">
            <a:extLst>
              <a:ext uri="{FF2B5EF4-FFF2-40B4-BE49-F238E27FC236}">
                <a16:creationId xmlns:a16="http://schemas.microsoft.com/office/drawing/2014/main" id="{03063CBE-E62B-44CB-9B45-D39B595FE2AF}"/>
              </a:ext>
            </a:extLst>
          </p:cNvPr>
          <p:cNvCxnSpPr>
            <a:cxnSpLocks/>
          </p:cNvCxnSpPr>
          <p:nvPr userDrawn="1"/>
        </p:nvCxnSpPr>
        <p:spPr>
          <a:xfrm>
            <a:off x="449349" y="2159999"/>
            <a:ext cx="42141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a16="http://schemas.microsoft.com/office/drawing/2014/main" id="{0EA58CA1-D7A1-4089-B687-193C35202523}"/>
              </a:ext>
            </a:extLst>
          </p:cNvPr>
          <p:cNvCxnSpPr>
            <a:cxnSpLocks/>
          </p:cNvCxnSpPr>
          <p:nvPr userDrawn="1"/>
        </p:nvCxnSpPr>
        <p:spPr>
          <a:xfrm>
            <a:off x="6312700" y="2159999"/>
            <a:ext cx="42141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A1844C96-F6D4-4E32-8A11-B1815109D205}"/>
              </a:ext>
            </a:extLst>
          </p:cNvPr>
          <p:cNvSpPr>
            <a:spLocks noGrp="1"/>
          </p:cNvSpPr>
          <p:nvPr>
            <p:ph type="body" idx="1" hasCustomPrompt="1"/>
          </p:nvPr>
        </p:nvSpPr>
        <p:spPr>
          <a:xfrm>
            <a:off x="432000" y="1654025"/>
            <a:ext cx="54720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5" name="Text Placeholder 4">
            <a:extLst>
              <a:ext uri="{FF2B5EF4-FFF2-40B4-BE49-F238E27FC236}">
                <a16:creationId xmlns:a16="http://schemas.microsoft.com/office/drawing/2014/main" id="{EA0BCCC6-F846-426B-B421-41B835224F43}"/>
              </a:ext>
            </a:extLst>
          </p:cNvPr>
          <p:cNvSpPr>
            <a:spLocks noGrp="1"/>
          </p:cNvSpPr>
          <p:nvPr>
            <p:ph type="body" sz="quarter" idx="3" hasCustomPrompt="1"/>
          </p:nvPr>
        </p:nvSpPr>
        <p:spPr>
          <a:xfrm>
            <a:off x="6312700" y="1654025"/>
            <a:ext cx="54593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5B2679-5029-4692-A1C7-099E7A583624}"/>
              </a:ext>
            </a:extLst>
          </p:cNvPr>
          <p:cNvSpPr>
            <a:spLocks noGrp="1"/>
          </p:cNvSpPr>
          <p:nvPr>
            <p:ph idx="14" hasCustomPrompt="1"/>
          </p:nvPr>
        </p:nvSpPr>
        <p:spPr>
          <a:xfrm>
            <a:off x="43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1B5AA133-C824-4B4A-96F4-D48A58E222DA}"/>
              </a:ext>
            </a:extLst>
          </p:cNvPr>
          <p:cNvSpPr>
            <a:spLocks noGrp="1"/>
          </p:cNvSpPr>
          <p:nvPr>
            <p:ph idx="15" hasCustomPrompt="1"/>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388A40C4-1887-4DBA-90FF-4CF89932DA57}"/>
              </a:ext>
            </a:extLst>
          </p:cNvPr>
          <p:cNvSpPr>
            <a:spLocks noGrp="1"/>
          </p:cNvSpPr>
          <p:nvPr>
            <p:ph idx="16" hasCustomPrompt="1"/>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1728000"/>
            <a:ext cx="3600000"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43CF4B74-3202-48D6-B573-AA3882B039F4}"/>
              </a:ext>
            </a:extLst>
          </p:cNvPr>
          <p:cNvSpPr>
            <a:spLocks noGrp="1"/>
          </p:cNvSpPr>
          <p:nvPr>
            <p:ph idx="12" hasCustomPrompt="1"/>
          </p:nvPr>
        </p:nvSpPr>
        <p:spPr>
          <a:xfrm>
            <a:off x="4302000" y="1728000"/>
            <a:ext cx="3600000"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a16="http://schemas.microsoft.com/office/drawing/2014/main" id="{0BA6D519-EE14-4D3E-B15F-70C4423A3988}"/>
              </a:ext>
            </a:extLst>
          </p:cNvPr>
          <p:cNvSpPr>
            <a:spLocks noGrp="1"/>
          </p:cNvSpPr>
          <p:nvPr>
            <p:ph idx="13" hasCustomPrompt="1"/>
          </p:nvPr>
        </p:nvSpPr>
        <p:spPr>
          <a:xfrm>
            <a:off x="8172000" y="1728000"/>
            <a:ext cx="3600000"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8" name="Straight Arrow Connector 7">
            <a:extLst>
              <a:ext uri="{FF2B5EF4-FFF2-40B4-BE49-F238E27FC236}">
                <a16:creationId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a16="http://schemas.microsoft.com/office/drawing/2014/main" id="{EE87B275-BCEB-48C5-BD58-39E2B9AB906E}"/>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8164CA25-5B7F-4EDD-8B42-0D567DED179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a16="http://schemas.microsoft.com/office/drawing/2014/main" id="{D242C672-1222-4C21-9E3D-F365D9665E1B}"/>
              </a:ext>
            </a:extLst>
          </p:cNvPr>
          <p:cNvSpPr>
            <a:spLocks noGrp="1"/>
          </p:cNvSpPr>
          <p:nvPr>
            <p:ph type="body" sz="quarter" idx="59" hasCustomPrompt="1"/>
          </p:nvPr>
        </p:nvSpPr>
        <p:spPr>
          <a:xfrm>
            <a:off x="5360988" y="2190750"/>
            <a:ext cx="1793875" cy="561975"/>
          </a:xfrm>
          <a:solidFill>
            <a:schemeClr val="bg1">
              <a:lumMod val="95000"/>
            </a:schemeClr>
          </a:solidFill>
        </p:spPr>
        <p:txBody>
          <a:bodyPr tIns="36000" anchor="t"/>
          <a:lstStyle>
            <a:lvl1pPr marL="0" indent="0" algn="ctr">
              <a:buNone/>
              <a:defRPr sz="1600"/>
            </a:lvl1pPr>
          </a:lstStyle>
          <a:p>
            <a:pPr lvl="0"/>
            <a:r>
              <a:rPr lang="en-US" noProof="0"/>
              <a:t>Item Title</a:t>
            </a:r>
          </a:p>
        </p:txBody>
      </p:sp>
      <p:sp>
        <p:nvSpPr>
          <p:cNvPr id="37" name="Text Placeholder 36">
            <a:extLst>
              <a:ext uri="{FF2B5EF4-FFF2-40B4-BE49-F238E27FC236}">
                <a16:creationId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431799"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11" name="Text Placeholder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Text Placeholder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68028"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2" name="Text Placeholder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3" name="Text Placeholder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112825"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6" name="Text Placeholder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7" name="Text Placeholder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37570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37570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4319606"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4319606"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6263509"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6263509"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8207412"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8207412"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37570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4319606"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6263509"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8207412"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Text Placeholder 8">
            <a:extLst>
              <a:ext uri="{FF2B5EF4-FFF2-40B4-BE49-F238E27FC236}">
                <a16:creationId xmlns:a16="http://schemas.microsoft.com/office/drawing/2014/main" id="{F9EF21D5-1862-4F5B-86BF-B76AF2A72B32}"/>
              </a:ext>
            </a:extLst>
          </p:cNvPr>
          <p:cNvSpPr>
            <a:spLocks noGrp="1"/>
          </p:cNvSpPr>
          <p:nvPr>
            <p:ph type="body" sz="quarter" idx="46" hasCustomPrompt="1"/>
          </p:nvPr>
        </p:nvSpPr>
        <p:spPr>
          <a:xfrm>
            <a:off x="1015131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22" name="Text Placeholder 10">
            <a:extLst>
              <a:ext uri="{FF2B5EF4-FFF2-40B4-BE49-F238E27FC236}">
                <a16:creationId xmlns:a16="http://schemas.microsoft.com/office/drawing/2014/main" id="{80EC8DA4-EC6B-4362-949F-968E973A545B}"/>
              </a:ext>
            </a:extLst>
          </p:cNvPr>
          <p:cNvSpPr>
            <a:spLocks noGrp="1"/>
          </p:cNvSpPr>
          <p:nvPr>
            <p:ph type="body" sz="quarter" idx="47" hasCustomPrompt="1"/>
          </p:nvPr>
        </p:nvSpPr>
        <p:spPr>
          <a:xfrm>
            <a:off x="1015131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a16="http://schemas.microsoft.com/office/drawing/2014/main" id="{FC64B5FD-0E87-4FAB-AFEA-D10DFED9F653}"/>
              </a:ext>
            </a:extLst>
          </p:cNvPr>
          <p:cNvSpPr>
            <a:spLocks noGrp="1"/>
          </p:cNvSpPr>
          <p:nvPr>
            <p:ph type="pic" sz="quarter" idx="48"/>
          </p:nvPr>
        </p:nvSpPr>
        <p:spPr>
          <a:xfrm>
            <a:off x="1015131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8BA39708-26C4-4C58-AAF1-7DDBAAFACC99}"/>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0" name="Rectangle 9">
            <a:extLst>
              <a:ext uri="{FF2B5EF4-FFF2-40B4-BE49-F238E27FC236}">
                <a16:creationId xmlns:a16="http://schemas.microsoft.com/office/drawing/2014/main" id="{129FEC1A-545F-4D58-B291-028B7D695567}"/>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539896" y="2377000"/>
            <a:ext cx="3571782" cy="2387600"/>
          </a:xfrm>
        </p:spPr>
        <p:txBody>
          <a:bodyPr anchor="b"/>
          <a:lstStyle>
            <a:lvl1pPr algn="l">
              <a:defRPr sz="36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539896" y="4962525"/>
            <a:ext cx="35717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787B6BB1-24C3-48A6-913C-94F7EA8127A1}"/>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C1C9CBFF-5639-480A-82C7-50DAD54E2E48}"/>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3059284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82A4E56-DEE9-4FB2-89FF-0F12DB08ADCA}"/>
              </a:ext>
            </a:extLst>
          </p:cNvPr>
          <p:cNvSpPr>
            <a:spLocks noGrp="1"/>
          </p:cNvSpPr>
          <p:nvPr>
            <p:ph type="ftr" sz="quarter" idx="10"/>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760238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F978957-D101-43B4-A717-19B1820B4F1A}"/>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9" name="Rectangle 8">
            <a:extLst>
              <a:ext uri="{FF2B5EF4-FFF2-40B4-BE49-F238E27FC236}">
                <a16:creationId xmlns:a16="http://schemas.microsoft.com/office/drawing/2014/main" id="{84DD3616-4E40-4CE5-88C8-2AF6E47D2086}"/>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1EA3B184-0AF0-4DF5-B2BD-E6D1806BE1BF}"/>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B8FC9062-5711-4550-8470-F1324E804FFF}"/>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hasCustomPrompt="1"/>
          </p:nvPr>
        </p:nvSpPr>
        <p:spPr>
          <a:xfrm>
            <a:off x="6539896" y="2377000"/>
            <a:ext cx="3571782" cy="2387600"/>
          </a:xfrm>
        </p:spPr>
        <p:txBody>
          <a:bodyPr anchor="b"/>
          <a:lstStyle>
            <a:lvl1pPr algn="l">
              <a:defRPr sz="5400" spc="-3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905624" y="5057775"/>
            <a:ext cx="3206053" cy="247650"/>
          </a:xfrm>
        </p:spPr>
        <p:txBody>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99EABB85-2AAF-4939-BDF4-E3CF2F31B32F}"/>
              </a:ext>
            </a:extLst>
          </p:cNvPr>
          <p:cNvSpPr>
            <a:spLocks noGrp="1"/>
          </p:cNvSpPr>
          <p:nvPr>
            <p:ph type="body" sz="quarter" idx="12" hasCustomPrompt="1"/>
          </p:nvPr>
        </p:nvSpPr>
        <p:spPr>
          <a:xfrm>
            <a:off x="6905625" y="5400675"/>
            <a:ext cx="3206750" cy="247650"/>
          </a:xfrm>
        </p:spPr>
        <p:txBody>
          <a:bodyPr vert="horz" lIns="0" tIns="0" rIns="0" bIns="0" rtlCol="0">
            <a:noAutofit/>
          </a:bodyPr>
          <a:lstStyle>
            <a:lvl1pPr marL="0" indent="0">
              <a:buNone/>
              <a:defRPr lang="en-US" sz="1400" dirty="0" smtClean="0">
                <a:solidFill>
                  <a:schemeClr val="bg1"/>
                </a:solidFill>
              </a:defRPr>
            </a:lvl1pPr>
            <a:lvl2pPr>
              <a:defRPr lang="en-US" sz="2000" dirty="0" smtClean="0"/>
            </a:lvl2pPr>
            <a:lvl3pPr>
              <a:defRPr lang="en-US" sz="1800" dirty="0" smtClean="0"/>
            </a:lvl3pPr>
            <a:lvl4pPr>
              <a:defRPr lang="en-US" sz="1600" dirty="0" smtClean="0"/>
            </a:lvl4pPr>
            <a:lvl5pPr>
              <a:defRPr lang="en-ZA" sz="1600" dirty="0"/>
            </a:lvl5pPr>
          </a:lstStyle>
          <a:p>
            <a:pPr marL="266700" lvl="0" indent="-266700"/>
            <a:r>
              <a:rPr lang="en-US" noProof="0"/>
              <a:t>Contact Number</a:t>
            </a:r>
          </a:p>
        </p:txBody>
      </p:sp>
      <p:sp>
        <p:nvSpPr>
          <p:cNvPr id="10" name="Text Placeholder 9">
            <a:extLst>
              <a:ext uri="{FF2B5EF4-FFF2-40B4-BE49-F238E27FC236}">
                <a16:creationId xmlns:a16="http://schemas.microsoft.com/office/drawing/2014/main" id="{04E7DF27-55E9-4F17-91D3-29228A4020F3}"/>
              </a:ext>
            </a:extLst>
          </p:cNvPr>
          <p:cNvSpPr>
            <a:spLocks noGrp="1"/>
          </p:cNvSpPr>
          <p:nvPr>
            <p:ph type="body" sz="quarter" idx="13" hasCustomPrompt="1"/>
          </p:nvPr>
        </p:nvSpPr>
        <p:spPr>
          <a:xfrm>
            <a:off x="6905625" y="5751513"/>
            <a:ext cx="3206750" cy="247650"/>
          </a:xfrm>
        </p:spPr>
        <p:txBody>
          <a:bodyPr vert="horz" lIns="0" tIns="0" rIns="0" bIns="0" rtlCol="0">
            <a:noAutofit/>
          </a:bodyPr>
          <a:lstStyle>
            <a:lvl1pPr marL="0" indent="0">
              <a:buNone/>
              <a:defRPr lang="en-US" sz="1400" smtClean="0">
                <a:solidFill>
                  <a:schemeClr val="bg1"/>
                </a:solidFill>
              </a:defRPr>
            </a:lvl1pPr>
            <a:lvl2pPr>
              <a:defRPr lang="en-US" sz="2000" smtClean="0"/>
            </a:lvl2pPr>
            <a:lvl3pPr>
              <a:defRPr lang="en-US" sz="1800" smtClean="0"/>
            </a:lvl3pPr>
            <a:lvl4pPr>
              <a:defRPr lang="en-US" sz="1600" smtClean="0"/>
            </a:lvl4pPr>
            <a:lvl5pPr>
              <a:defRPr lang="en-ZA" sz="1600"/>
            </a:lvl5pPr>
          </a:lstStyle>
          <a:p>
            <a:pPr marL="266700" lvl="0" indent="-266700"/>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307" y="915497"/>
            <a:ext cx="4666142" cy="4684105"/>
          </a:xfrm>
          <a:prstGeom prst="rect">
            <a:avLst/>
          </a:prstGeom>
        </p:spPr>
      </p:pic>
      <p:pic>
        <p:nvPicPr>
          <p:cNvPr id="9" name="Picture 8" descr="Screen of a cell phone&#10;&#10;Description generated with high confidence">
            <a:extLst>
              <a:ext uri="{FF2B5EF4-FFF2-40B4-BE49-F238E27FC236}">
                <a16:creationId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62929" y="915497"/>
            <a:ext cx="4666142" cy="4684105"/>
          </a:xfrm>
          <a:prstGeom prst="rect">
            <a:avLst/>
          </a:prstGeom>
        </p:spPr>
      </p:pic>
      <p:pic>
        <p:nvPicPr>
          <p:cNvPr id="10" name="Picture 9" descr="Screen of a cell phone&#10;&#10;Description generated with high confidence">
            <a:extLst>
              <a:ext uri="{FF2B5EF4-FFF2-40B4-BE49-F238E27FC236}">
                <a16:creationId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92551" y="915497"/>
            <a:ext cx="4666142" cy="4684105"/>
          </a:xfrm>
          <a:prstGeom prst="rect">
            <a:avLst/>
          </a:prstGeom>
        </p:spPr>
      </p:pic>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Content Placeholder 3">
            <a:extLst>
              <a:ext uri="{FF2B5EF4-FFF2-40B4-BE49-F238E27FC236}">
                <a16:creationId xmlns:a16="http://schemas.microsoft.com/office/drawing/2014/main" id="{47EC9494-5A42-419D-AADF-96EF1EFD7B64}"/>
              </a:ext>
            </a:extLst>
          </p:cNvPr>
          <p:cNvSpPr>
            <a:spLocks noGrp="1"/>
          </p:cNvSpPr>
          <p:nvPr>
            <p:ph sz="half" idx="2" hasCustomPrompt="1"/>
          </p:nvPr>
        </p:nvSpPr>
        <p:spPr>
          <a:xfrm>
            <a:off x="1615505"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a16="http://schemas.microsoft.com/office/drawing/2014/main" id="{CE2D3309-00A3-42D9-8706-6F2A6AD3BB04}"/>
              </a:ext>
            </a:extLst>
          </p:cNvPr>
          <p:cNvSpPr>
            <a:spLocks noGrp="1"/>
          </p:cNvSpPr>
          <p:nvPr>
            <p:ph type="body" sz="quarter" idx="14" hasCustomPrompt="1"/>
          </p:nvPr>
        </p:nvSpPr>
        <p:spPr>
          <a:xfrm>
            <a:off x="1615505"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a16="http://schemas.microsoft.com/office/drawing/2014/main" id="{94E4C70C-AC1E-4EDE-B2C1-23A54123479F}"/>
              </a:ext>
            </a:extLst>
          </p:cNvPr>
          <p:cNvSpPr>
            <a:spLocks noGrp="1"/>
          </p:cNvSpPr>
          <p:nvPr>
            <p:ph sz="half" idx="15" hasCustomPrompt="1"/>
          </p:nvPr>
        </p:nvSpPr>
        <p:spPr>
          <a:xfrm>
            <a:off x="517714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a16="http://schemas.microsoft.com/office/drawing/2014/main" id="{14B1BB7D-C6D3-4D9C-A235-6CBB5A13EEC6}"/>
              </a:ext>
            </a:extLst>
          </p:cNvPr>
          <p:cNvSpPr>
            <a:spLocks noGrp="1"/>
          </p:cNvSpPr>
          <p:nvPr>
            <p:ph type="body" sz="quarter" idx="16" hasCustomPrompt="1"/>
          </p:nvPr>
        </p:nvSpPr>
        <p:spPr>
          <a:xfrm>
            <a:off x="517714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a16="http://schemas.microsoft.com/office/drawing/2014/main" id="{718515F4-6451-4FB7-ACE4-5D9C2CD207A4}"/>
              </a:ext>
            </a:extLst>
          </p:cNvPr>
          <p:cNvSpPr>
            <a:spLocks noGrp="1"/>
          </p:cNvSpPr>
          <p:nvPr>
            <p:ph sz="half" idx="17" hasCustomPrompt="1"/>
          </p:nvPr>
        </p:nvSpPr>
        <p:spPr>
          <a:xfrm>
            <a:off x="869987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a16="http://schemas.microsoft.com/office/drawing/2014/main" id="{B362C889-34FC-4EB1-967B-DC98349082CB}"/>
              </a:ext>
            </a:extLst>
          </p:cNvPr>
          <p:cNvSpPr>
            <a:spLocks noGrp="1"/>
          </p:cNvSpPr>
          <p:nvPr>
            <p:ph type="body" sz="quarter" idx="18" hasCustomPrompt="1"/>
          </p:nvPr>
        </p:nvSpPr>
        <p:spPr>
          <a:xfrm>
            <a:off x="869987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a16="http://schemas.microsoft.com/office/drawing/2014/main" id="{4C4EB921-BD58-4C2E-BDD5-FC8D2629829B}"/>
              </a:ext>
            </a:extLst>
          </p:cNvPr>
          <p:cNvSpPr>
            <a:spLocks noGrp="1"/>
          </p:cNvSpPr>
          <p:nvPr>
            <p:ph type="pic" sz="quarter" idx="19"/>
          </p:nvPr>
        </p:nvSpPr>
        <p:spPr>
          <a:xfrm>
            <a:off x="1751679"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7" name="Picture Placeholder 3">
            <a:extLst>
              <a:ext uri="{FF2B5EF4-FFF2-40B4-BE49-F238E27FC236}">
                <a16:creationId xmlns:a16="http://schemas.microsoft.com/office/drawing/2014/main" id="{3CB44DE3-C599-4EA7-BFDA-4E39AE89FC01}"/>
              </a:ext>
            </a:extLst>
          </p:cNvPr>
          <p:cNvSpPr>
            <a:spLocks noGrp="1"/>
          </p:cNvSpPr>
          <p:nvPr>
            <p:ph type="pic" sz="quarter" idx="20"/>
          </p:nvPr>
        </p:nvSpPr>
        <p:spPr>
          <a:xfrm>
            <a:off x="5281301"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3">
            <a:extLst>
              <a:ext uri="{FF2B5EF4-FFF2-40B4-BE49-F238E27FC236}">
                <a16:creationId xmlns:a16="http://schemas.microsoft.com/office/drawing/2014/main" id="{A4392E45-2A0B-49BF-9952-79C42AF8DE90}"/>
              </a:ext>
            </a:extLst>
          </p:cNvPr>
          <p:cNvSpPr>
            <a:spLocks noGrp="1"/>
          </p:cNvSpPr>
          <p:nvPr>
            <p:ph type="pic" sz="quarter" idx="21"/>
          </p:nvPr>
        </p:nvSpPr>
        <p:spPr>
          <a:xfrm>
            <a:off x="8810923"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1230127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Text Placeholder 3">
            <a:extLst>
              <a:ext uri="{FF2B5EF4-FFF2-40B4-BE49-F238E27FC236}">
                <a16:creationId xmlns:a16="http://schemas.microsoft.com/office/drawing/2014/main" id="{749CC2AE-E299-42B4-A2C4-357708A0054F}"/>
              </a:ext>
            </a:extLst>
          </p:cNvPr>
          <p:cNvSpPr>
            <a:spLocks noGrp="1"/>
          </p:cNvSpPr>
          <p:nvPr>
            <p:ph type="body" sz="quarter" idx="34" hasCustomPrompt="1"/>
          </p:nvPr>
        </p:nvSpPr>
        <p:spPr>
          <a:xfrm>
            <a:off x="431800"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582556"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a16="http://schemas.microsoft.com/office/drawing/2014/main" id="{03139A49-E537-4395-967A-08C997820703}"/>
              </a:ext>
            </a:extLst>
          </p:cNvPr>
          <p:cNvSpPr>
            <a:spLocks noGrp="1"/>
          </p:cNvSpPr>
          <p:nvPr>
            <p:ph type="body" sz="quarter" idx="35" hasCustomPrompt="1"/>
          </p:nvPr>
        </p:nvSpPr>
        <p:spPr>
          <a:xfrm>
            <a:off x="4325172" y="3591659"/>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a16="http://schemas.microsoft.com/office/drawing/2014/main" id="{3EE1C8A1-F171-46D2-A92F-1B0E9C52B1A9}"/>
              </a:ext>
            </a:extLst>
          </p:cNvPr>
          <p:cNvSpPr>
            <a:spLocks noGrp="1"/>
          </p:cNvSpPr>
          <p:nvPr>
            <p:ph type="body" sz="quarter" idx="36" hasCustomPrompt="1"/>
          </p:nvPr>
        </p:nvSpPr>
        <p:spPr>
          <a:xfrm>
            <a:off x="4468052" y="5448541"/>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a16="http://schemas.microsoft.com/office/drawing/2014/main" id="{E3E7FB48-98BE-4677-A80F-969F9F307209}"/>
              </a:ext>
            </a:extLst>
          </p:cNvPr>
          <p:cNvSpPr>
            <a:spLocks noGrp="1"/>
          </p:cNvSpPr>
          <p:nvPr>
            <p:ph type="body" sz="quarter" idx="37" hasCustomPrompt="1"/>
          </p:nvPr>
        </p:nvSpPr>
        <p:spPr>
          <a:xfrm>
            <a:off x="8218545"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a16="http://schemas.microsoft.com/office/drawing/2014/main" id="{0146F28A-70F5-4E8B-8A3A-ADB1B6A080D1}"/>
              </a:ext>
            </a:extLst>
          </p:cNvPr>
          <p:cNvSpPr>
            <a:spLocks noGrp="1"/>
          </p:cNvSpPr>
          <p:nvPr>
            <p:ph type="body" sz="quarter" idx="38" hasCustomPrompt="1"/>
          </p:nvPr>
        </p:nvSpPr>
        <p:spPr>
          <a:xfrm>
            <a:off x="8369301"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8310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05D700-F00E-4505-8483-501219FB8BD2}"/>
              </a:ext>
            </a:extLst>
          </p:cNvPr>
          <p:cNvSpPr/>
          <p:nvPr userDrawn="1"/>
        </p:nvSpPr>
        <p:spPr>
          <a:xfrm>
            <a:off x="0" y="0"/>
            <a:ext cx="12192000" cy="63653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4186834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3" name="Content Placeholder 2">
            <a:extLst>
              <a:ext uri="{FF2B5EF4-FFF2-40B4-BE49-F238E27FC236}">
                <a16:creationId xmlns:a16="http://schemas.microsoft.com/office/drawing/2014/main" id="{DF554488-3F7D-4F3A-9AAF-73FB0977D735}"/>
              </a:ext>
            </a:extLst>
          </p:cNvPr>
          <p:cNvSpPr>
            <a:spLocks noGrp="1"/>
          </p:cNvSpPr>
          <p:nvPr>
            <p:ph idx="1" hasCustomPrompt="1"/>
          </p:nvPr>
        </p:nvSpPr>
        <p:spPr>
          <a:xfrm>
            <a:off x="5805962" y="457200"/>
            <a:ext cx="5501126" cy="5411787"/>
          </a:xfrm>
        </p:spPr>
        <p:txBody>
          <a:bodyPr/>
          <a:lstStyle>
            <a:lvl1pPr>
              <a:buClr>
                <a:schemeClr val="bg1"/>
              </a:buCl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56321125-B861-4CD5-8023-6E403517657A}"/>
              </a:ext>
            </a:extLst>
          </p:cNvPr>
          <p:cNvSpPr>
            <a:spLocks noGrp="1"/>
          </p:cNvSpPr>
          <p:nvPr>
            <p:ph type="pic" idx="1"/>
          </p:nvPr>
        </p:nvSpPr>
        <p:spPr>
          <a:xfrm>
            <a:off x="5804181" y="457201"/>
            <a:ext cx="5504688" cy="540385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87718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solidFill>
          <a:schemeClr val="bg1">
            <a:lumMod val="95000"/>
          </a:schemeClr>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6FAD7B97-1B74-414B-B585-45E33908CBEB}"/>
              </a:ext>
            </a:extLst>
          </p:cNvPr>
          <p:cNvSpPr>
            <a:spLocks noGrp="1"/>
          </p:cNvSpPr>
          <p:nvPr>
            <p:ph type="pic" sz="quarter" idx="10" hasCustomPrompt="1"/>
          </p:nvPr>
        </p:nvSpPr>
        <p:spPr>
          <a:xfrm>
            <a:off x="0" y="0"/>
            <a:ext cx="12192000" cy="6365363"/>
          </a:xfrm>
          <a:solidFill>
            <a:schemeClr val="tx1">
              <a:lumMod val="75000"/>
              <a:lumOff val="25000"/>
            </a:schemeClr>
          </a:solidFill>
        </p:spPr>
        <p:txBody>
          <a:bodyPr vert="vert270" lIns="144000" tIns="0" rIns="0" anchor="t"/>
          <a:lstStyle>
            <a:lvl1pPr marL="0" indent="0" algn="ct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14956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3714749"/>
            <a:ext cx="6406950" cy="3143249"/>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1999" y="3714746"/>
            <a:ext cx="4416225" cy="2364591"/>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5658103" y="3981451"/>
            <a:ext cx="5749483" cy="1343026"/>
          </a:xfrm>
        </p:spPr>
        <p:txBody>
          <a:bodyPr anchor="b"/>
          <a:lstStyle>
            <a:lvl1pPr>
              <a:defRPr sz="3600">
                <a:solidFill>
                  <a:schemeClr val="bg1"/>
                </a:solidFill>
              </a:defRPr>
            </a:lvl1pPr>
          </a:lstStyle>
          <a:p>
            <a:r>
              <a:rPr lang="en-US" noProof="0"/>
              <a:t>Click to edit Master title style</a:t>
            </a:r>
          </a:p>
        </p:txBody>
      </p:sp>
      <p:sp>
        <p:nvSpPr>
          <p:cNvPr id="5" name="Picture Placeholder 4">
            <a:extLst>
              <a:ext uri="{FF2B5EF4-FFF2-40B4-BE49-F238E27FC236}">
                <a16:creationId xmlns:a16="http://schemas.microsoft.com/office/drawing/2014/main" id="{528B6E3D-9C01-45EA-9E2B-711EC1B84F84}"/>
              </a:ext>
            </a:extLst>
          </p:cNvPr>
          <p:cNvSpPr>
            <a:spLocks noGrp="1"/>
          </p:cNvSpPr>
          <p:nvPr>
            <p:ph type="pic" sz="quarter" idx="12" hasCustomPrompt="1"/>
          </p:nvPr>
        </p:nvSpPr>
        <p:spPr>
          <a:xfrm>
            <a:off x="5353050" y="0"/>
            <a:ext cx="640695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20" name="Text Placeholder 19">
            <a:extLst>
              <a:ext uri="{FF2B5EF4-FFF2-40B4-BE49-F238E27FC236}">
                <a16:creationId xmlns:a16="http://schemas.microsoft.com/office/drawing/2014/main" id="{CC8965A7-6363-464F-998B-64E00F4F4956}"/>
              </a:ext>
            </a:extLst>
          </p:cNvPr>
          <p:cNvSpPr>
            <a:spLocks noGrp="1"/>
          </p:cNvSpPr>
          <p:nvPr>
            <p:ph type="body" sz="quarter" idx="14" hasCustomPrompt="1"/>
          </p:nvPr>
        </p:nvSpPr>
        <p:spPr>
          <a:xfrm>
            <a:off x="5658442" y="5657850"/>
            <a:ext cx="5749334" cy="1119943"/>
          </a:xfrm>
        </p:spPr>
        <p:txBody>
          <a:bodyPr/>
          <a:lstStyle>
            <a:lvl1pPr marL="0" indent="0">
              <a:buNone/>
              <a:defRPr sz="18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7718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51122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74519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97805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4064838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a:xfrm>
            <a:off x="432000" y="6365363"/>
            <a:ext cx="5472000" cy="412431"/>
          </a:xfrm>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70785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70785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94026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94026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a16="http://schemas.microsoft.com/office/drawing/2014/main" id="{B71CBA76-3CE4-4FA7-8940-41ECC9129C5A}"/>
              </a:ext>
            </a:extLst>
          </p:cNvPr>
          <p:cNvSpPr>
            <a:spLocks noGrp="1"/>
          </p:cNvSpPr>
          <p:nvPr>
            <p:ph type="body" sz="quarter" idx="17" hasCustomPrompt="1"/>
          </p:nvPr>
        </p:nvSpPr>
        <p:spPr>
          <a:xfrm>
            <a:off x="70785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a16="http://schemas.microsoft.com/office/drawing/2014/main" id="{ADC8FCF6-5E2F-4976-8979-F493766C38E0}"/>
              </a:ext>
            </a:extLst>
          </p:cNvPr>
          <p:cNvSpPr>
            <a:spLocks noGrp="1"/>
          </p:cNvSpPr>
          <p:nvPr>
            <p:ph type="body" sz="quarter" idx="18" hasCustomPrompt="1"/>
          </p:nvPr>
        </p:nvSpPr>
        <p:spPr>
          <a:xfrm>
            <a:off x="70785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a16="http://schemas.microsoft.com/office/drawing/2014/main" id="{F111F3D7-9557-4D01-B2FB-38A2FFA1052E}"/>
              </a:ext>
            </a:extLst>
          </p:cNvPr>
          <p:cNvSpPr>
            <a:spLocks noGrp="1"/>
          </p:cNvSpPr>
          <p:nvPr>
            <p:ph type="body" sz="quarter" idx="19" hasCustomPrompt="1"/>
          </p:nvPr>
        </p:nvSpPr>
        <p:spPr>
          <a:xfrm>
            <a:off x="94026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a16="http://schemas.microsoft.com/office/drawing/2014/main" id="{FE89EBCC-101B-4979-93C1-08579B031993}"/>
              </a:ext>
            </a:extLst>
          </p:cNvPr>
          <p:cNvSpPr>
            <a:spLocks noGrp="1"/>
          </p:cNvSpPr>
          <p:nvPr>
            <p:ph type="body" sz="quarter" idx="20" hasCustomPrompt="1"/>
          </p:nvPr>
        </p:nvSpPr>
        <p:spPr>
          <a:xfrm>
            <a:off x="94026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E857ED-B36A-4B8A-81C4-94389617E240}"/>
              </a:ext>
            </a:extLst>
          </p:cNvPr>
          <p:cNvPicPr>
            <a:picLocks noChangeAspect="1"/>
          </p:cNvPicPr>
          <p:nvPr userDrawn="1"/>
        </p:nvPicPr>
        <p:blipFill>
          <a:blip r:embed="rId3"/>
          <a:stretch>
            <a:fillRect/>
          </a:stretch>
        </p:blipFill>
        <p:spPr>
          <a:xfrm>
            <a:off x="663465" y="1007667"/>
            <a:ext cx="11528535" cy="5645385"/>
          </a:xfrm>
          <a:prstGeom prst="rect">
            <a:avLst/>
          </a:prstGeom>
        </p:spPr>
      </p:pic>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3613424"/>
            <a:ext cx="3974900" cy="24659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9" name="Text Placeholder 8">
            <a:extLst>
              <a:ext uri="{FF2B5EF4-FFF2-40B4-BE49-F238E27FC236}">
                <a16:creationId xmlns:a16="http://schemas.microsoft.com/office/drawing/2014/main" id="{177496E8-E637-4081-A0D0-AB167EE45909}"/>
              </a:ext>
            </a:extLst>
          </p:cNvPr>
          <p:cNvSpPr>
            <a:spLocks noGrp="1"/>
          </p:cNvSpPr>
          <p:nvPr>
            <p:ph type="body" sz="quarter" idx="12" hasCustomPrompt="1"/>
          </p:nvPr>
        </p:nvSpPr>
        <p:spPr>
          <a:xfrm>
            <a:off x="431800" y="1582738"/>
            <a:ext cx="3975100" cy="1744662"/>
          </a:xfrm>
        </p:spPr>
        <p:txBody>
          <a:bodyPr anchor="b"/>
          <a:lstStyle>
            <a:lvl1pPr marL="0" indent="0">
              <a:buNone/>
              <a:defRPr sz="32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a16="http://schemas.microsoft.com/office/drawing/2014/main" id="{DE221C2C-B20F-4F90-A44F-08EE879BA9C9}"/>
              </a:ext>
            </a:extLst>
          </p:cNvPr>
          <p:cNvSpPr>
            <a:spLocks noGrp="1"/>
          </p:cNvSpPr>
          <p:nvPr>
            <p:ph type="pic" sz="quarter" idx="13" hasCustomPrompt="1"/>
          </p:nvPr>
        </p:nvSpPr>
        <p:spPr>
          <a:xfrm>
            <a:off x="5217319" y="145097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008000"/>
            <a:ext cx="11340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Single line of text</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2231749"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0BF46361-E4F6-47BA-9660-22CF6C0669CB}"/>
              </a:ext>
            </a:extLst>
          </p:cNvPr>
          <p:cNvSpPr>
            <a:spLocks noGrp="1"/>
          </p:cNvSpPr>
          <p:nvPr>
            <p:ph type="body" sz="quarter" idx="12" hasCustomPrompt="1"/>
          </p:nvPr>
        </p:nvSpPr>
        <p:spPr>
          <a:xfrm>
            <a:off x="5111498"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a16="http://schemas.microsoft.com/office/drawing/2014/main" id="{2BB15A8A-91AC-4F5D-A727-1D120F5D43D5}"/>
              </a:ext>
            </a:extLst>
          </p:cNvPr>
          <p:cNvSpPr>
            <a:spLocks noGrp="1"/>
          </p:cNvSpPr>
          <p:nvPr>
            <p:ph type="body" sz="quarter" idx="13" hasCustomPrompt="1"/>
          </p:nvPr>
        </p:nvSpPr>
        <p:spPr>
          <a:xfrm>
            <a:off x="7991247"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a16="http://schemas.microsoft.com/office/drawing/2014/main" id="{1A87D1D6-A833-418D-948C-DDF79372310E}"/>
              </a:ext>
            </a:extLst>
          </p:cNvPr>
          <p:cNvSpPr>
            <a:spLocks noGrp="1"/>
          </p:cNvSpPr>
          <p:nvPr>
            <p:ph type="body" sz="quarter" idx="14" hasCustomPrompt="1"/>
          </p:nvPr>
        </p:nvSpPr>
        <p:spPr>
          <a:xfrm>
            <a:off x="2231749"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a16="http://schemas.microsoft.com/office/drawing/2014/main" id="{729FC9F6-9736-4DA2-A807-7430389A47FC}"/>
              </a:ext>
            </a:extLst>
          </p:cNvPr>
          <p:cNvSpPr>
            <a:spLocks noGrp="1"/>
          </p:cNvSpPr>
          <p:nvPr>
            <p:ph type="body" sz="quarter" idx="15" hasCustomPrompt="1"/>
          </p:nvPr>
        </p:nvSpPr>
        <p:spPr>
          <a:xfrm>
            <a:off x="5111498"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a16="http://schemas.microsoft.com/office/drawing/2014/main" id="{8FD41719-B17D-4C65-8905-CFB25698E450}"/>
              </a:ext>
            </a:extLst>
          </p:cNvPr>
          <p:cNvSpPr>
            <a:spLocks noGrp="1"/>
          </p:cNvSpPr>
          <p:nvPr>
            <p:ph type="body" sz="quarter" idx="16" hasCustomPrompt="1"/>
          </p:nvPr>
        </p:nvSpPr>
        <p:spPr>
          <a:xfrm>
            <a:off x="7991247"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6A7F847-7F52-4026-B418-55C25C28C4CB}"/>
              </a:ext>
            </a:extLst>
          </p:cNvPr>
          <p:cNvSpPr/>
          <p:nvPr userDrawn="1"/>
        </p:nvSpPr>
        <p:spPr>
          <a:xfrm>
            <a:off x="0" y="6365364"/>
            <a:ext cx="12192000" cy="4212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FF47D8FD-2235-485B-95E1-2EBD5AB47AAD}"/>
              </a:ext>
            </a:extLst>
          </p:cNvPr>
          <p:cNvSpPr>
            <a:spLocks noGrp="1"/>
          </p:cNvSpPr>
          <p:nvPr>
            <p:ph type="title"/>
          </p:nvPr>
        </p:nvSpPr>
        <p:spPr>
          <a:xfrm>
            <a:off x="432000" y="432000"/>
            <a:ext cx="11340000" cy="432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a16="http://schemas.microsoft.com/office/drawing/2014/main" id="{99F4A233-446A-4EDA-9622-BBF0631DFEFF}"/>
              </a:ext>
            </a:extLst>
          </p:cNvPr>
          <p:cNvSpPr>
            <a:spLocks noGrp="1"/>
          </p:cNvSpPr>
          <p:nvPr>
            <p:ph type="body" idx="1"/>
          </p:nvPr>
        </p:nvSpPr>
        <p:spPr>
          <a:xfrm>
            <a:off x="432000" y="1728000"/>
            <a:ext cx="11340000" cy="435133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504A2955-0629-484D-8B16-D4500802A4E6}"/>
              </a:ext>
            </a:extLst>
          </p:cNvPr>
          <p:cNvSpPr>
            <a:spLocks noGrp="1"/>
          </p:cNvSpPr>
          <p:nvPr>
            <p:ph type="sldNum" sz="quarter" idx="4"/>
          </p:nvPr>
        </p:nvSpPr>
        <p:spPr>
          <a:xfrm>
            <a:off x="11772000" y="6365363"/>
            <a:ext cx="420000" cy="421200"/>
          </a:xfrm>
          <a:prstGeom prst="rect">
            <a:avLst/>
          </a:prstGeom>
          <a:solidFill>
            <a:schemeClr val="bg1">
              <a:lumMod val="95000"/>
            </a:schemeClr>
          </a:solidFill>
          <a:ln w="6350">
            <a:noFill/>
          </a:ln>
        </p:spPr>
        <p:txBody>
          <a:bodyPr vert="horz" lIns="0" tIns="0" rIns="0" bIns="0" rtlCol="0" anchor="ctr"/>
          <a:lstStyle>
            <a:lvl1pPr algn="ctr">
              <a:defRPr sz="1200" b="0" i="0">
                <a:solidFill>
                  <a:schemeClr val="tx1">
                    <a:lumMod val="65000"/>
                    <a:lumOff val="35000"/>
                  </a:schemeClr>
                </a:solidFill>
                <a:latin typeface="+mn-lt"/>
              </a:defRPr>
            </a:lvl1pPr>
          </a:lstStyle>
          <a:p>
            <a:fld id="{4B73C415-D670-4716-A5EC-CC4D52CA2BAC}"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DBD150CE-DC66-461D-A66C-7CF33070436A}"/>
              </a:ext>
            </a:extLst>
          </p:cNvPr>
          <p:cNvSpPr>
            <a:spLocks noGrp="1"/>
          </p:cNvSpPr>
          <p:nvPr>
            <p:ph type="ftr" sz="quarter" idx="3"/>
          </p:nvPr>
        </p:nvSpPr>
        <p:spPr>
          <a:xfrm>
            <a:off x="432000" y="6365363"/>
            <a:ext cx="5472000" cy="412431"/>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8" name="Rectangle 7">
            <a:extLst>
              <a:ext uri="{FF2B5EF4-FFF2-40B4-BE49-F238E27FC236}">
                <a16:creationId xmlns:a16="http://schemas.microsoft.com/office/drawing/2014/main" id="{00ED0A63-77FF-4992-99DD-A09E96E22ACC}"/>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96335A3F-070E-4B0E-A4FA-9B3279A2897C}"/>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Box 12">
            <a:extLst>
              <a:ext uri="{FF2B5EF4-FFF2-40B4-BE49-F238E27FC236}">
                <a16:creationId xmlns:a16="http://schemas.microsoft.com/office/drawing/2014/main" id="{7C7EB16B-9FE5-4954-8D9A-47381E739BF5}"/>
              </a:ext>
            </a:extLst>
          </p:cNvPr>
          <p:cNvSpPr txBox="1"/>
          <p:nvPr userDrawn="1"/>
        </p:nvSpPr>
        <p:spPr>
          <a:xfrm>
            <a:off x="9529311" y="6365363"/>
            <a:ext cx="2047875" cy="429969"/>
          </a:xfrm>
          <a:prstGeom prst="rect">
            <a:avLst/>
          </a:prstGeom>
          <a:noFill/>
        </p:spPr>
        <p:txBody>
          <a:bodyPr wrap="square" lIns="0" tIns="0" rIns="0" bIns="0" rtlCol="0" anchor="ctr" anchorCtr="0">
            <a:noAutofit/>
          </a:bodyPr>
          <a:lstStyle/>
          <a:p>
            <a:pPr algn="r"/>
            <a:r>
              <a:rPr lang="en-US" sz="1200" b="0" noProof="0" dirty="0">
                <a:solidFill>
                  <a:schemeClr val="bg1">
                    <a:lumMod val="65000"/>
                  </a:schemeClr>
                </a:solidFill>
                <a:latin typeface="+mn-lt"/>
              </a:rPr>
              <a:t>NAME OR LOGO</a:t>
            </a:r>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55" r:id="rId22"/>
    <p:sldLayoutId id="2147483673" r:id="rId23"/>
    <p:sldLayoutId id="2147483674" r:id="rId24"/>
    <p:sldLayoutId id="2147483675" r:id="rId25"/>
    <p:sldLayoutId id="2147483676" r:id="rId26"/>
    <p:sldLayoutId id="2147483677" r:id="rId27"/>
    <p:sldLayoutId id="2147483679" r:id="rId28"/>
    <p:sldLayoutId id="2147483680" r:id="rId29"/>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hyperlink" Target="https://ieeexplore.ieee.org/author/37271266400" TargetMode="External"/><Relationship Id="rId2" Type="http://schemas.openxmlformats.org/officeDocument/2006/relationships/hyperlink" Target="https://ieeexplore.ieee.org/author/37367159800" TargetMode="External"/><Relationship Id="rId1" Type="http://schemas.openxmlformats.org/officeDocument/2006/relationships/slideLayout" Target="../slideLayouts/slideLayout22.xml"/><Relationship Id="rId5" Type="http://schemas.openxmlformats.org/officeDocument/2006/relationships/hyperlink" Target="https://ieeexplore.ieee.org/author/37333317600" TargetMode="External"/><Relationship Id="rId4" Type="http://schemas.openxmlformats.org/officeDocument/2006/relationships/hyperlink" Target="https://ieeexplore.ieee.org/author/3727144150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ieeexplore.ieee.org/author/37897322300" TargetMode="External"/><Relationship Id="rId2" Type="http://schemas.openxmlformats.org/officeDocument/2006/relationships/hyperlink" Target="https://ieeexplore.ieee.org/author/37424044300" TargetMode="External"/><Relationship Id="rId1" Type="http://schemas.openxmlformats.org/officeDocument/2006/relationships/slideLayout" Target="../slideLayouts/slideLayout22.xml"/><Relationship Id="rId6" Type="http://schemas.openxmlformats.org/officeDocument/2006/relationships/hyperlink" Target="https://ieeexplore.ieee.org/author/37947895900" TargetMode="External"/><Relationship Id="rId5" Type="http://schemas.openxmlformats.org/officeDocument/2006/relationships/hyperlink" Target="https://ieeexplore.ieee.org/author/38233099500" TargetMode="External"/><Relationship Id="rId4" Type="http://schemas.openxmlformats.org/officeDocument/2006/relationships/hyperlink" Target="https://ieeexplore.ieee.org/author/3789855860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hyperlink" Target="http://gonitsora.com/algorithm-types-and-classification/" TargetMode="External"/><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en/photo/1553321" TargetMode="External"/><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hyperlink" Target="https://pxhere.com/en/photo/710514" TargetMode="External"/><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en/photo/16" TargetMode="External"/><Relationship Id="rId2" Type="http://schemas.openxmlformats.org/officeDocument/2006/relationships/image" Target="../media/image9.jpeg"/><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hyperlink" Target="https://ieeexplore.ieee.org/author/37271406100" TargetMode="External"/><Relationship Id="rId2" Type="http://schemas.openxmlformats.org/officeDocument/2006/relationships/hyperlink" Target="https://ieeexplore.ieee.org/author/37995425500" TargetMode="External"/><Relationship Id="rId1" Type="http://schemas.openxmlformats.org/officeDocument/2006/relationships/slideLayout" Target="../slideLayouts/slideLayout22.xml"/><Relationship Id="rId6" Type="http://schemas.openxmlformats.org/officeDocument/2006/relationships/hyperlink" Target="https://ieeexplore.ieee.org/author/38185882200" TargetMode="External"/><Relationship Id="rId5" Type="http://schemas.openxmlformats.org/officeDocument/2006/relationships/hyperlink" Target="https://ieeexplore.ieee.org/author/37599763800" TargetMode="External"/><Relationship Id="rId4" Type="http://schemas.openxmlformats.org/officeDocument/2006/relationships/hyperlink" Target="https://ieeexplore.ieee.org/author/3800567000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Placeholder 6" descr="Two young girls looking at a laptop screen">
            <a:extLst>
              <a:ext uri="{FF2B5EF4-FFF2-40B4-BE49-F238E27FC236}">
                <a16:creationId xmlns:a16="http://schemas.microsoft.com/office/drawing/2014/main" id="{F05D089D-7A15-41BC-B971-911CC28C4A8D}"/>
              </a:ext>
            </a:extLst>
          </p:cNvPr>
          <p:cNvPicPr>
            <a:picLocks noGrp="1" noChangeAspect="1"/>
          </p:cNvPicPr>
          <p:nvPr>
            <p:ph type="pic" sz="quarter" idx="10"/>
          </p:nvPr>
        </p:nvPicPr>
        <p:blipFill>
          <a:blip r:embed="rId4" cstate="screen">
            <a:extLst>
              <a:ext uri="{28A0092B-C50C-407E-A947-70E740481C1C}">
                <a14:useLocalDpi xmlns:a14="http://schemas.microsoft.com/office/drawing/2010/main"/>
              </a:ext>
            </a:extLst>
          </a:blip>
          <a:srcRect/>
          <a:stretch>
            <a:fillRect/>
          </a:stretch>
        </p:blipFill>
        <p:spPr>
          <a:xfrm>
            <a:off x="0" y="0"/>
            <a:ext cx="12192000" cy="6858000"/>
          </a:xfrm>
        </p:spPr>
      </p:pic>
      <p:sp>
        <p:nvSpPr>
          <p:cNvPr id="28" name="Rectangle 27">
            <a:extLst>
              <a:ext uri="{FF2B5EF4-FFF2-40B4-BE49-F238E27FC236}">
                <a16:creationId xmlns:a16="http://schemas.microsoft.com/office/drawing/2014/main" id="{E93CFE69-79B0-440B-949E-DA17AD834A10}"/>
              </a:ext>
              <a:ext uri="{C183D7F6-B498-43B3-948B-1728B52AA6E4}">
                <adec:decorative xmlns:adec="http://schemas.microsoft.com/office/drawing/2017/decorative" val="1"/>
              </a:ext>
            </a:extLst>
          </p:cNvPr>
          <p:cNvSpPr/>
          <p:nvPr/>
        </p:nvSpPr>
        <p:spPr>
          <a:xfrm>
            <a:off x="0" y="0"/>
            <a:ext cx="10315575"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170152F-4BDD-EA4D-B3D1-E9A87974CFC0}"/>
              </a:ext>
            </a:extLst>
          </p:cNvPr>
          <p:cNvSpPr txBox="1"/>
          <p:nvPr/>
        </p:nvSpPr>
        <p:spPr bwMode="gray">
          <a:xfrm>
            <a:off x="442297" y="1977282"/>
            <a:ext cx="6762693" cy="1311128"/>
          </a:xfrm>
          <a:prstGeom prst="rect">
            <a:avLst/>
          </a:prstGeom>
          <a:noFill/>
        </p:spPr>
        <p:txBody>
          <a:bodyPr wrap="square" rtlCol="0">
            <a:spAutoFit/>
          </a:bodyPr>
          <a:lstStyle/>
          <a:p>
            <a:pPr>
              <a:lnSpc>
                <a:spcPct val="90000"/>
              </a:lnSpc>
            </a:pPr>
            <a:r>
              <a:rPr lang="en-IN" sz="4400" b="1" i="0" u="none" strike="noStrike" dirty="0">
                <a:solidFill>
                  <a:schemeClr val="bg1"/>
                </a:solidFill>
                <a:effectLst/>
                <a:latin typeface="Times New Roman" panose="02020603050405020304" pitchFamily="18" charset="0"/>
              </a:rPr>
              <a:t>Cursor movement using detection of hand gestures</a:t>
            </a:r>
            <a:endParaRPr lang="en-US" sz="4400" b="1" noProof="1">
              <a:solidFill>
                <a:schemeClr val="bg1"/>
              </a:solidFill>
            </a:endParaRPr>
          </a:p>
        </p:txBody>
      </p:sp>
      <p:cxnSp>
        <p:nvCxnSpPr>
          <p:cNvPr id="16" name="Straight Connector 15">
            <a:extLst>
              <a:ext uri="{FF2B5EF4-FFF2-40B4-BE49-F238E27FC236}">
                <a16:creationId xmlns:a16="http://schemas.microsoft.com/office/drawing/2014/main" id="{F3753AF9-461F-4049-BB9D-621E76A51470}"/>
              </a:ext>
              <a:ext uri="{C183D7F6-B498-43B3-948B-1728B52AA6E4}">
                <adec:decorative xmlns:adec="http://schemas.microsoft.com/office/drawing/2017/decorative" val="1"/>
              </a:ext>
            </a:extLst>
          </p:cNvPr>
          <p:cNvCxnSpPr>
            <a:cxnSpLocks/>
          </p:cNvCxnSpPr>
          <p:nvPr/>
        </p:nvCxnSpPr>
        <p:spPr>
          <a:xfrm>
            <a:off x="591517" y="3920455"/>
            <a:ext cx="3571782"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65124A8-7554-4DB8-896F-F9946B9CF1F9}"/>
              </a:ext>
            </a:extLst>
          </p:cNvPr>
          <p:cNvSpPr>
            <a:spLocks noGrp="1"/>
          </p:cNvSpPr>
          <p:nvPr>
            <p:ph type="subTitle" idx="1"/>
          </p:nvPr>
        </p:nvSpPr>
        <p:spPr bwMode="gray">
          <a:xfrm>
            <a:off x="591517" y="4416922"/>
            <a:ext cx="8761623" cy="1219200"/>
          </a:xfrm>
        </p:spPr>
        <p:txBody>
          <a:bodyPr/>
          <a:lstStyle/>
          <a:p>
            <a:r>
              <a:rPr lang="en-US" dirty="0"/>
              <a:t>A new way to engage with computer.</a:t>
            </a:r>
          </a:p>
        </p:txBody>
      </p:sp>
      <p:pic>
        <p:nvPicPr>
          <p:cNvPr id="4" name="Picture 3" descr="Text&#10;&#10;Description automatically generated">
            <a:extLst>
              <a:ext uri="{FF2B5EF4-FFF2-40B4-BE49-F238E27FC236}">
                <a16:creationId xmlns:a16="http://schemas.microsoft.com/office/drawing/2014/main" id="{C0298D37-76C2-4020-BBC2-35FD2FC906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23365" cy="923365"/>
          </a:xfrm>
          <a:prstGeom prst="rect">
            <a:avLst/>
          </a:prstGeom>
        </p:spPr>
      </p:pic>
      <p:sp>
        <p:nvSpPr>
          <p:cNvPr id="9" name="Subtitle 2">
            <a:extLst>
              <a:ext uri="{FF2B5EF4-FFF2-40B4-BE49-F238E27FC236}">
                <a16:creationId xmlns:a16="http://schemas.microsoft.com/office/drawing/2014/main" id="{8F4E98EF-8E60-44DB-A6DE-DEDC3BA99238}"/>
              </a:ext>
            </a:extLst>
          </p:cNvPr>
          <p:cNvSpPr txBox="1">
            <a:spLocks/>
          </p:cNvSpPr>
          <p:nvPr/>
        </p:nvSpPr>
        <p:spPr bwMode="gray">
          <a:xfrm>
            <a:off x="1165258" y="283982"/>
            <a:ext cx="8761623" cy="77756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D. Y. Patil College of Engineering, </a:t>
            </a:r>
            <a:r>
              <a:rPr lang="en-US" dirty="0" err="1"/>
              <a:t>Akurdi</a:t>
            </a:r>
            <a:r>
              <a:rPr lang="en-US" dirty="0"/>
              <a:t>, Pune.</a:t>
            </a:r>
          </a:p>
        </p:txBody>
      </p:sp>
    </p:spTree>
    <p:extLst>
      <p:ext uri="{BB962C8B-B14F-4D97-AF65-F5344CB8AC3E}">
        <p14:creationId xmlns:p14="http://schemas.microsoft.com/office/powerpoint/2010/main" val="2941958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BA49C6-9EF9-4C13-AEE7-FA758D3DD2F8}"/>
              </a:ext>
            </a:extLst>
          </p:cNvPr>
          <p:cNvSpPr>
            <a:spLocks noGrp="1"/>
          </p:cNvSpPr>
          <p:nvPr>
            <p:ph type="sldNum" sz="quarter" idx="11"/>
          </p:nvPr>
        </p:nvSpPr>
        <p:spPr/>
        <p:txBody>
          <a:bodyPr/>
          <a:lstStyle/>
          <a:p>
            <a:fld id="{4B73C415-D670-4716-A5EC-CC4D52CA2BAC}" type="slidenum">
              <a:rPr lang="en-US" noProof="0" smtClean="0"/>
              <a:pPr/>
              <a:t>10</a:t>
            </a:fld>
            <a:endParaRPr lang="en-US" noProof="0" dirty="0"/>
          </a:p>
        </p:txBody>
      </p:sp>
      <p:graphicFrame>
        <p:nvGraphicFramePr>
          <p:cNvPr id="3" name="Table 2">
            <a:extLst>
              <a:ext uri="{FF2B5EF4-FFF2-40B4-BE49-F238E27FC236}">
                <a16:creationId xmlns:a16="http://schemas.microsoft.com/office/drawing/2014/main" id="{2927AA76-EF25-499F-951B-F3FF55C0CE0B}"/>
              </a:ext>
            </a:extLst>
          </p:cNvPr>
          <p:cNvGraphicFramePr>
            <a:graphicFrameLocks noGrp="1"/>
          </p:cNvGraphicFramePr>
          <p:nvPr>
            <p:extLst>
              <p:ext uri="{D42A27DB-BD31-4B8C-83A1-F6EECF244321}">
                <p14:modId xmlns:p14="http://schemas.microsoft.com/office/powerpoint/2010/main" val="216434593"/>
              </p:ext>
            </p:extLst>
          </p:nvPr>
        </p:nvGraphicFramePr>
        <p:xfrm>
          <a:off x="736121" y="612476"/>
          <a:ext cx="10719757" cy="2375396"/>
        </p:xfrm>
        <a:graphic>
          <a:graphicData uri="http://schemas.openxmlformats.org/drawingml/2006/table">
            <a:tbl>
              <a:tblPr/>
              <a:tblGrid>
                <a:gridCol w="854844">
                  <a:extLst>
                    <a:ext uri="{9D8B030D-6E8A-4147-A177-3AD203B41FA5}">
                      <a16:colId xmlns:a16="http://schemas.microsoft.com/office/drawing/2014/main" val="2628197027"/>
                    </a:ext>
                  </a:extLst>
                </a:gridCol>
                <a:gridCol w="1760981">
                  <a:extLst>
                    <a:ext uri="{9D8B030D-6E8A-4147-A177-3AD203B41FA5}">
                      <a16:colId xmlns:a16="http://schemas.microsoft.com/office/drawing/2014/main" val="2131446936"/>
                    </a:ext>
                  </a:extLst>
                </a:gridCol>
                <a:gridCol w="3539058">
                  <a:extLst>
                    <a:ext uri="{9D8B030D-6E8A-4147-A177-3AD203B41FA5}">
                      <a16:colId xmlns:a16="http://schemas.microsoft.com/office/drawing/2014/main" val="3487596506"/>
                    </a:ext>
                  </a:extLst>
                </a:gridCol>
                <a:gridCol w="2547439">
                  <a:extLst>
                    <a:ext uri="{9D8B030D-6E8A-4147-A177-3AD203B41FA5}">
                      <a16:colId xmlns:a16="http://schemas.microsoft.com/office/drawing/2014/main" val="954292877"/>
                    </a:ext>
                  </a:extLst>
                </a:gridCol>
                <a:gridCol w="2017435">
                  <a:extLst>
                    <a:ext uri="{9D8B030D-6E8A-4147-A177-3AD203B41FA5}">
                      <a16:colId xmlns:a16="http://schemas.microsoft.com/office/drawing/2014/main" val="253542020"/>
                    </a:ext>
                  </a:extLst>
                </a:gridCol>
              </a:tblGrid>
              <a:tr h="2061713">
                <a:tc>
                  <a:txBody>
                    <a:bodyPr/>
                    <a:lstStyle/>
                    <a:p>
                      <a:pPr algn="ctr" rtl="0" fontAlgn="t">
                        <a:spcBef>
                          <a:spcPts val="1200"/>
                        </a:spcBef>
                        <a:spcAft>
                          <a:spcPts val="0"/>
                        </a:spcAft>
                      </a:pPr>
                      <a:r>
                        <a:rPr lang="en-IN" sz="1200" b="0" i="0" u="none" strike="noStrike">
                          <a:solidFill>
                            <a:srgbClr val="000000"/>
                          </a:solidFill>
                          <a:effectLst/>
                          <a:latin typeface="Times New Roman" panose="02020603050405020304" pitchFamily="18" charset="0"/>
                        </a:rPr>
                        <a:t>5.</a:t>
                      </a:r>
                      <a:endParaRPr lang="en-IN" sz="2400">
                        <a:effectLst/>
                      </a:endParaRPr>
                    </a:p>
                  </a:txBody>
                  <a:tcPr marL="53588" marR="53588" marT="53588" marB="53588">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76200" marR="88900" rtl="0" fontAlgn="t">
                        <a:spcBef>
                          <a:spcPts val="0"/>
                        </a:spcBef>
                        <a:spcAft>
                          <a:spcPts val="0"/>
                        </a:spcAft>
                      </a:pPr>
                      <a:r>
                        <a:rPr lang="en-IN" sz="1200" b="0" i="0" u="none" strike="noStrike" dirty="0">
                          <a:solidFill>
                            <a:srgbClr val="000000"/>
                          </a:solidFill>
                          <a:effectLst/>
                          <a:latin typeface="Times New Roman" panose="02020603050405020304" pitchFamily="18" charset="0"/>
                        </a:rPr>
                        <a:t>Toward real-time human-computer interaction with continuous dynamic hand gestures</a:t>
                      </a:r>
                      <a:endParaRPr lang="en-IN" sz="2400" dirty="0">
                        <a:effectLst/>
                      </a:endParaRPr>
                    </a:p>
                    <a:p>
                      <a:pPr rtl="0" fontAlgn="t">
                        <a:spcBef>
                          <a:spcPts val="100"/>
                        </a:spcBef>
                        <a:spcAft>
                          <a:spcPts val="0"/>
                        </a:spcAft>
                      </a:pPr>
                      <a:r>
                        <a:rPr lang="en-IN" sz="1200" b="0" i="0" u="none" strike="noStrike" dirty="0">
                          <a:solidFill>
                            <a:srgbClr val="000000"/>
                          </a:solidFill>
                          <a:effectLst/>
                          <a:latin typeface="Times New Roman" panose="02020603050405020304" pitchFamily="18" charset="0"/>
                        </a:rPr>
                        <a:t> </a:t>
                      </a:r>
                      <a:endParaRPr lang="en-IN" sz="2400" dirty="0">
                        <a:effectLst/>
                      </a:endParaRPr>
                    </a:p>
                    <a:p>
                      <a:pPr algn="just" rtl="0" fontAlgn="t">
                        <a:spcBef>
                          <a:spcPts val="1200"/>
                        </a:spcBef>
                        <a:spcAft>
                          <a:spcPts val="0"/>
                        </a:spcAft>
                      </a:pPr>
                      <a:r>
                        <a:rPr lang="en-IN" sz="1200" b="0" i="0" u="none" strike="noStrike" dirty="0" err="1">
                          <a:solidFill>
                            <a:srgbClr val="000000"/>
                          </a:solidFill>
                          <a:effectLst/>
                          <a:latin typeface="Times New Roman" panose="02020603050405020304" pitchFamily="18" charset="0"/>
                          <a:hlinkClick r:id="rId2"/>
                        </a:rPr>
                        <a:t>Yuanxin</a:t>
                      </a:r>
                      <a:r>
                        <a:rPr lang="en-IN" sz="1200" b="0" i="0" u="none" strike="noStrike" dirty="0">
                          <a:solidFill>
                            <a:srgbClr val="000000"/>
                          </a:solidFill>
                          <a:effectLst/>
                          <a:latin typeface="Times New Roman" panose="02020603050405020304" pitchFamily="18" charset="0"/>
                          <a:hlinkClick r:id="rId2"/>
                        </a:rPr>
                        <a:t> Zhu</a:t>
                      </a:r>
                      <a:r>
                        <a:rPr lang="en-IN" sz="1200" b="0" i="0" u="none" strike="noStrike" dirty="0">
                          <a:solidFill>
                            <a:srgbClr val="000000"/>
                          </a:solidFill>
                          <a:effectLst/>
                          <a:latin typeface="Times New Roman" panose="02020603050405020304" pitchFamily="18" charset="0"/>
                        </a:rPr>
                        <a:t>; </a:t>
                      </a:r>
                      <a:r>
                        <a:rPr lang="en-IN" sz="1200" b="0" i="0" u="none" strike="noStrike" dirty="0">
                          <a:solidFill>
                            <a:srgbClr val="000000"/>
                          </a:solidFill>
                          <a:effectLst/>
                          <a:latin typeface="Times New Roman" panose="02020603050405020304" pitchFamily="18" charset="0"/>
                          <a:hlinkClick r:id="rId3"/>
                        </a:rPr>
                        <a:t>Haibing Ren</a:t>
                      </a:r>
                      <a:r>
                        <a:rPr lang="en-IN" sz="1200" b="0" i="0" u="none" strike="noStrike" dirty="0">
                          <a:solidFill>
                            <a:srgbClr val="000000"/>
                          </a:solidFill>
                          <a:effectLst/>
                          <a:latin typeface="Times New Roman" panose="02020603050405020304" pitchFamily="18" charset="0"/>
                        </a:rPr>
                        <a:t>; </a:t>
                      </a:r>
                      <a:r>
                        <a:rPr lang="en-IN" sz="1200" b="0" i="0" u="none" strike="noStrike" dirty="0" err="1">
                          <a:solidFill>
                            <a:srgbClr val="000000"/>
                          </a:solidFill>
                          <a:effectLst/>
                          <a:latin typeface="Times New Roman" panose="02020603050405020304" pitchFamily="18" charset="0"/>
                          <a:hlinkClick r:id="rId4"/>
                        </a:rPr>
                        <a:t>Guangyou</a:t>
                      </a:r>
                      <a:r>
                        <a:rPr lang="en-IN" sz="1200" b="0" i="0" u="none" strike="noStrike" dirty="0">
                          <a:solidFill>
                            <a:srgbClr val="000000"/>
                          </a:solidFill>
                          <a:effectLst/>
                          <a:latin typeface="Times New Roman" panose="02020603050405020304" pitchFamily="18" charset="0"/>
                          <a:hlinkClick r:id="rId4"/>
                        </a:rPr>
                        <a:t> Xu</a:t>
                      </a:r>
                      <a:r>
                        <a:rPr lang="en-IN" sz="1200" b="0" i="0" u="none" strike="noStrike" dirty="0">
                          <a:solidFill>
                            <a:srgbClr val="000000"/>
                          </a:solidFill>
                          <a:effectLst/>
                          <a:latin typeface="Times New Roman" panose="02020603050405020304" pitchFamily="18" charset="0"/>
                        </a:rPr>
                        <a:t>; </a:t>
                      </a:r>
                      <a:r>
                        <a:rPr lang="en-IN" sz="1200" b="0" i="0" u="none" strike="noStrike" dirty="0" err="1">
                          <a:solidFill>
                            <a:srgbClr val="000000"/>
                          </a:solidFill>
                          <a:effectLst/>
                          <a:latin typeface="Times New Roman" panose="02020603050405020304" pitchFamily="18" charset="0"/>
                          <a:hlinkClick r:id="rId5"/>
                        </a:rPr>
                        <a:t>Xueyin</a:t>
                      </a:r>
                      <a:r>
                        <a:rPr lang="en-IN" sz="1200" b="0" i="0" u="none" strike="noStrike" dirty="0">
                          <a:solidFill>
                            <a:srgbClr val="000000"/>
                          </a:solidFill>
                          <a:effectLst/>
                          <a:latin typeface="Times New Roman" panose="02020603050405020304" pitchFamily="18" charset="0"/>
                          <a:hlinkClick r:id="rId5"/>
                        </a:rPr>
                        <a:t> Lin</a:t>
                      </a:r>
                      <a:endParaRPr lang="en-IN" sz="2400" dirty="0">
                        <a:effectLst/>
                      </a:endParaRPr>
                    </a:p>
                    <a:p>
                      <a:pPr algn="just" rtl="0" fontAlgn="t">
                        <a:spcBef>
                          <a:spcPts val="1200"/>
                        </a:spcBef>
                        <a:spcAft>
                          <a:spcPts val="0"/>
                        </a:spcAft>
                      </a:pPr>
                      <a:r>
                        <a:rPr lang="en-IN" sz="2000" b="1" i="0" u="none" strike="noStrike" dirty="0">
                          <a:solidFill>
                            <a:srgbClr val="000000"/>
                          </a:solidFill>
                          <a:effectLst/>
                          <a:latin typeface="Times New Roman" panose="02020603050405020304" pitchFamily="18" charset="0"/>
                        </a:rPr>
                        <a:t> </a:t>
                      </a:r>
                      <a:endParaRPr lang="en-IN" sz="2400" dirty="0">
                        <a:effectLst/>
                      </a:endParaRPr>
                    </a:p>
                  </a:txBody>
                  <a:tcPr marL="53588" marR="53588" marT="53588" marB="53588">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200" b="0" i="0" u="none" strike="noStrike" dirty="0" err="1">
                          <a:solidFill>
                            <a:srgbClr val="000000"/>
                          </a:solidFill>
                          <a:effectLst/>
                          <a:latin typeface="Times New Roman" panose="02020603050405020304" pitchFamily="18" charset="0"/>
                        </a:rPr>
                        <a:t>Yuanxin</a:t>
                      </a:r>
                      <a:r>
                        <a:rPr lang="en-IN" sz="1200" b="0" i="0" u="none" strike="noStrike" dirty="0">
                          <a:solidFill>
                            <a:srgbClr val="000000"/>
                          </a:solidFill>
                          <a:effectLst/>
                          <a:latin typeface="Times New Roman" panose="02020603050405020304" pitchFamily="18" charset="0"/>
                        </a:rPr>
                        <a:t> Zhu, Haibing Ren, </a:t>
                      </a:r>
                      <a:r>
                        <a:rPr lang="en-IN" sz="1200" b="0" i="0" u="none" strike="noStrike" dirty="0" err="1">
                          <a:solidFill>
                            <a:srgbClr val="000000"/>
                          </a:solidFill>
                          <a:effectLst/>
                          <a:latin typeface="Times New Roman" panose="02020603050405020304" pitchFamily="18" charset="0"/>
                        </a:rPr>
                        <a:t>Guangyou</a:t>
                      </a:r>
                      <a:r>
                        <a:rPr lang="en-IN" sz="1200" b="0" i="0" u="none" strike="noStrike" dirty="0">
                          <a:solidFill>
                            <a:srgbClr val="000000"/>
                          </a:solidFill>
                          <a:effectLst/>
                          <a:latin typeface="Times New Roman" panose="02020603050405020304" pitchFamily="18" charset="0"/>
                        </a:rPr>
                        <a:t> Xu and </a:t>
                      </a:r>
                      <a:r>
                        <a:rPr lang="en-IN" sz="1200" b="0" i="0" u="none" strike="noStrike" dirty="0" err="1">
                          <a:solidFill>
                            <a:srgbClr val="000000"/>
                          </a:solidFill>
                          <a:effectLst/>
                          <a:latin typeface="Times New Roman" panose="02020603050405020304" pitchFamily="18" charset="0"/>
                        </a:rPr>
                        <a:t>Xueyin</a:t>
                      </a:r>
                      <a:r>
                        <a:rPr lang="en-IN" sz="1200" b="0" i="0" u="none" strike="noStrike" dirty="0">
                          <a:solidFill>
                            <a:srgbClr val="000000"/>
                          </a:solidFill>
                          <a:effectLst/>
                          <a:latin typeface="Times New Roman" panose="02020603050405020304" pitchFamily="18" charset="0"/>
                        </a:rPr>
                        <a:t> Lin, "Toward real-time human-computer interaction with continuous dynamic hand gestures," Proceedings Fourth IEEE International Conference on Automatic Face and Gesture Recognition (Cat. No. PR00580), 2000, pp. 544-549, </a:t>
                      </a:r>
                      <a:r>
                        <a:rPr lang="en-IN" sz="1200" b="0" i="0" u="none" strike="noStrike" dirty="0" err="1">
                          <a:solidFill>
                            <a:srgbClr val="000000"/>
                          </a:solidFill>
                          <a:effectLst/>
                          <a:latin typeface="Times New Roman" panose="02020603050405020304" pitchFamily="18" charset="0"/>
                        </a:rPr>
                        <a:t>doi</a:t>
                      </a:r>
                      <a:r>
                        <a:rPr lang="en-IN" sz="1200" b="0" i="0" u="none" strike="noStrike" dirty="0">
                          <a:solidFill>
                            <a:srgbClr val="000000"/>
                          </a:solidFill>
                          <a:effectLst/>
                          <a:latin typeface="Times New Roman" panose="02020603050405020304" pitchFamily="18" charset="0"/>
                        </a:rPr>
                        <a:t>: 10.1109/AFGR.2000.840688.</a:t>
                      </a:r>
                      <a:endParaRPr lang="en-IN" sz="2400" dirty="0">
                        <a:effectLst/>
                      </a:endParaRPr>
                    </a:p>
                    <a:p>
                      <a:pPr algn="just" rtl="0" fontAlgn="t">
                        <a:spcBef>
                          <a:spcPts val="1200"/>
                        </a:spcBef>
                        <a:spcAft>
                          <a:spcPts val="0"/>
                        </a:spcAft>
                      </a:pPr>
                      <a:r>
                        <a:rPr lang="en-IN" sz="1200" b="0" i="0" u="none" strike="noStrike" dirty="0">
                          <a:solidFill>
                            <a:srgbClr val="000000"/>
                          </a:solidFill>
                          <a:effectLst/>
                          <a:latin typeface="Times New Roman" panose="02020603050405020304" pitchFamily="18" charset="0"/>
                        </a:rPr>
                        <a:t> </a:t>
                      </a:r>
                      <a:endParaRPr lang="en-IN" sz="2400" dirty="0">
                        <a:effectLst/>
                      </a:endParaRPr>
                    </a:p>
                  </a:txBody>
                  <a:tcPr marL="53588" marR="53588" marT="53588" marB="53588">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rtl="0" fontAlgn="t">
                        <a:spcBef>
                          <a:spcPts val="1200"/>
                        </a:spcBef>
                        <a:spcAft>
                          <a:spcPts val="0"/>
                        </a:spcAft>
                      </a:pPr>
                      <a:r>
                        <a:rPr lang="en-US" sz="1200" b="0" i="0" u="none" strike="noStrike" dirty="0">
                          <a:solidFill>
                            <a:srgbClr val="000000"/>
                          </a:solidFill>
                          <a:effectLst/>
                          <a:latin typeface="Times New Roman" panose="02020603050405020304" pitchFamily="18" charset="0"/>
                        </a:rPr>
                        <a:t>This paper, aiming at real-time gesture-controlled interaction, describes visual modeling, analysis, and recognition of continuous dynamic hand gestures. The approach, therefore, fulfills real-time processing as well as high </a:t>
                      </a:r>
                      <a:r>
                        <a:rPr lang="en-US" sz="1200" b="0" i="0" u="none" strike="noStrike" dirty="0" err="1">
                          <a:solidFill>
                            <a:srgbClr val="000000"/>
                          </a:solidFill>
                          <a:effectLst/>
                          <a:latin typeface="Times New Roman" panose="02020603050405020304" pitchFamily="18" charset="0"/>
                        </a:rPr>
                        <a:t>recogn</a:t>
                      </a:r>
                      <a:r>
                        <a:rPr lang="en-US" sz="1200" b="0" i="0" u="none" strike="noStrike" dirty="0">
                          <a:solidFill>
                            <a:srgbClr val="000000"/>
                          </a:solidFill>
                          <a:effectLst/>
                          <a:latin typeface="Times New Roman" panose="02020603050405020304" pitchFamily="18" charset="0"/>
                        </a:rPr>
                        <a:t> A prototype system, gesture-controlled panoramic map browser, is designed and implemented to demonstrate the usability of gesture-controlled interaction.</a:t>
                      </a:r>
                      <a:endParaRPr lang="en-US" sz="2400" dirty="0">
                        <a:effectLst/>
                      </a:endParaRPr>
                    </a:p>
                  </a:txBody>
                  <a:tcPr marL="53588" marR="53588" marT="53588" marB="53588">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rtl="0" fontAlgn="t">
                        <a:spcBef>
                          <a:spcPts val="1200"/>
                        </a:spcBef>
                        <a:spcAft>
                          <a:spcPts val="0"/>
                        </a:spcAft>
                      </a:pPr>
                      <a:r>
                        <a:rPr lang="en-US" sz="1200" b="0" i="0" u="none" strike="noStrike" dirty="0">
                          <a:solidFill>
                            <a:srgbClr val="000000"/>
                          </a:solidFill>
                          <a:effectLst/>
                          <a:latin typeface="Times New Roman" panose="02020603050405020304" pitchFamily="18" charset="0"/>
                        </a:rPr>
                        <a:t>In future we can  add speech commands which will be an alternative to some gestural commands. Cooperating hand gesture recognition into multi-modal interface (MMI).</a:t>
                      </a:r>
                      <a:endParaRPr lang="en-US" sz="2400" dirty="0">
                        <a:effectLst/>
                      </a:endParaRPr>
                    </a:p>
                  </a:txBody>
                  <a:tcPr marL="53588" marR="53588" marT="53588" marB="53588">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5727889"/>
                  </a:ext>
                </a:extLst>
              </a:tr>
            </a:tbl>
          </a:graphicData>
        </a:graphic>
      </p:graphicFrame>
      <p:sp>
        <p:nvSpPr>
          <p:cNvPr id="4" name="Rectangle 1">
            <a:hlinkClick r:id="rId5"/>
            <a:extLst>
              <a:ext uri="{FF2B5EF4-FFF2-40B4-BE49-F238E27FC236}">
                <a16:creationId xmlns:a16="http://schemas.microsoft.com/office/drawing/2014/main" id="{6AD9A7A8-0861-4089-88F3-C347E0107EED}"/>
              </a:ext>
            </a:extLst>
          </p:cNvPr>
          <p:cNvSpPr>
            <a:spLocks noChangeArrowheads="1"/>
          </p:cNvSpPr>
          <p:nvPr/>
        </p:nvSpPr>
        <p:spPr bwMode="auto">
          <a:xfrm>
            <a:off x="-6432952" y="1884063"/>
            <a:ext cx="3289310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5" name="Table 4">
            <a:extLst>
              <a:ext uri="{FF2B5EF4-FFF2-40B4-BE49-F238E27FC236}">
                <a16:creationId xmlns:a16="http://schemas.microsoft.com/office/drawing/2014/main" id="{BA6DCF5D-711A-4FA4-AFB3-63DA0A460EE5}"/>
              </a:ext>
            </a:extLst>
          </p:cNvPr>
          <p:cNvGraphicFramePr>
            <a:graphicFrameLocks noGrp="1"/>
          </p:cNvGraphicFramePr>
          <p:nvPr>
            <p:extLst>
              <p:ext uri="{D42A27DB-BD31-4B8C-83A1-F6EECF244321}">
                <p14:modId xmlns:p14="http://schemas.microsoft.com/office/powerpoint/2010/main" val="648096698"/>
              </p:ext>
            </p:extLst>
          </p:nvPr>
        </p:nvGraphicFramePr>
        <p:xfrm>
          <a:off x="736121" y="2987872"/>
          <a:ext cx="10719757" cy="2869464"/>
        </p:xfrm>
        <a:graphic>
          <a:graphicData uri="http://schemas.openxmlformats.org/drawingml/2006/table">
            <a:tbl>
              <a:tblPr/>
              <a:tblGrid>
                <a:gridCol w="854843">
                  <a:extLst>
                    <a:ext uri="{9D8B030D-6E8A-4147-A177-3AD203B41FA5}">
                      <a16:colId xmlns:a16="http://schemas.microsoft.com/office/drawing/2014/main" val="555934595"/>
                    </a:ext>
                  </a:extLst>
                </a:gridCol>
                <a:gridCol w="1760981">
                  <a:extLst>
                    <a:ext uri="{9D8B030D-6E8A-4147-A177-3AD203B41FA5}">
                      <a16:colId xmlns:a16="http://schemas.microsoft.com/office/drawing/2014/main" val="3606046125"/>
                    </a:ext>
                  </a:extLst>
                </a:gridCol>
                <a:gridCol w="3539061">
                  <a:extLst>
                    <a:ext uri="{9D8B030D-6E8A-4147-A177-3AD203B41FA5}">
                      <a16:colId xmlns:a16="http://schemas.microsoft.com/office/drawing/2014/main" val="3082828856"/>
                    </a:ext>
                  </a:extLst>
                </a:gridCol>
                <a:gridCol w="2547438">
                  <a:extLst>
                    <a:ext uri="{9D8B030D-6E8A-4147-A177-3AD203B41FA5}">
                      <a16:colId xmlns:a16="http://schemas.microsoft.com/office/drawing/2014/main" val="4095554137"/>
                    </a:ext>
                  </a:extLst>
                </a:gridCol>
                <a:gridCol w="2017434">
                  <a:extLst>
                    <a:ext uri="{9D8B030D-6E8A-4147-A177-3AD203B41FA5}">
                      <a16:colId xmlns:a16="http://schemas.microsoft.com/office/drawing/2014/main" val="2027551022"/>
                    </a:ext>
                  </a:extLst>
                </a:gridCol>
              </a:tblGrid>
              <a:tr h="2869464">
                <a:tc>
                  <a:txBody>
                    <a:bodyPr/>
                    <a:lstStyle/>
                    <a:p>
                      <a:pPr algn="ctr" rtl="0" fontAlgn="t">
                        <a:spcBef>
                          <a:spcPts val="1200"/>
                        </a:spcBef>
                        <a:spcAft>
                          <a:spcPts val="0"/>
                        </a:spcAft>
                      </a:pPr>
                      <a:r>
                        <a:rPr lang="en-IN" sz="1200" b="0" i="0" u="none" strike="noStrike" dirty="0">
                          <a:solidFill>
                            <a:srgbClr val="000000"/>
                          </a:solidFill>
                          <a:effectLst/>
                          <a:latin typeface="Times New Roman" panose="02020603050405020304" pitchFamily="18" charset="0"/>
                        </a:rPr>
                        <a:t>6.</a:t>
                      </a:r>
                      <a:endParaRPr lang="en-IN" sz="2000" dirty="0">
                        <a:effectLst/>
                      </a:endParaRPr>
                    </a:p>
                  </a:txBody>
                  <a:tcPr marL="30234" marR="30234" marT="30234" marB="30234">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R="50800" rtl="0" fontAlgn="t">
                        <a:spcBef>
                          <a:spcPts val="0"/>
                        </a:spcBef>
                        <a:spcAft>
                          <a:spcPts val="0"/>
                        </a:spcAft>
                      </a:pPr>
                      <a:r>
                        <a:rPr lang="en-IN" sz="1200" b="0" i="0" u="none" strike="noStrike" dirty="0">
                          <a:solidFill>
                            <a:srgbClr val="000000"/>
                          </a:solidFill>
                          <a:effectLst/>
                          <a:latin typeface="Times New Roman" panose="02020603050405020304" pitchFamily="18" charset="0"/>
                        </a:rPr>
                        <a:t>Hand Posture Recognition with standard webcam for Natural Interaction</a:t>
                      </a:r>
                      <a:endParaRPr lang="en-IN" sz="2000" dirty="0">
                        <a:effectLst/>
                      </a:endParaRPr>
                    </a:p>
                    <a:p>
                      <a:pPr marR="50800" rtl="0" fontAlgn="t">
                        <a:spcBef>
                          <a:spcPts val="0"/>
                        </a:spcBef>
                        <a:spcAft>
                          <a:spcPts val="0"/>
                        </a:spcAft>
                      </a:pPr>
                      <a:r>
                        <a:rPr lang="en-IN" sz="1200" b="0" i="0" u="none" strike="noStrike" dirty="0">
                          <a:solidFill>
                            <a:srgbClr val="000000"/>
                          </a:solidFill>
                          <a:effectLst/>
                          <a:latin typeface="Times New Roman" panose="02020603050405020304" pitchFamily="18" charset="0"/>
                        </a:rPr>
                        <a:t> </a:t>
                      </a:r>
                      <a:endParaRPr lang="en-IN" sz="2000" dirty="0">
                        <a:effectLst/>
                      </a:endParaRPr>
                    </a:p>
                    <a:p>
                      <a:pPr marR="50800" rtl="0" fontAlgn="t">
                        <a:spcBef>
                          <a:spcPts val="0"/>
                        </a:spcBef>
                        <a:spcAft>
                          <a:spcPts val="0"/>
                        </a:spcAft>
                      </a:pPr>
                      <a:r>
                        <a:rPr lang="en-IN" sz="1200" b="0" i="0" u="none" strike="noStrike" dirty="0" err="1">
                          <a:solidFill>
                            <a:srgbClr val="000000"/>
                          </a:solidFill>
                          <a:effectLst/>
                          <a:latin typeface="Times New Roman" panose="02020603050405020304" pitchFamily="18" charset="0"/>
                        </a:rPr>
                        <a:t>C´esar</a:t>
                      </a:r>
                      <a:r>
                        <a:rPr lang="en-IN" sz="1200" b="0" i="0" u="none" strike="noStrike" dirty="0">
                          <a:solidFill>
                            <a:srgbClr val="000000"/>
                          </a:solidFill>
                          <a:effectLst/>
                          <a:latin typeface="Times New Roman" panose="02020603050405020304" pitchFamily="18" charset="0"/>
                        </a:rPr>
                        <a:t> Osimani1‡ , Jose A. Piedra-Fernandez2† , Juan Jesus Ojeda-Castelo3† , and Luis Iribarne4†</a:t>
                      </a:r>
                      <a:endParaRPr lang="en-IN" sz="2000" dirty="0">
                        <a:effectLst/>
                      </a:endParaRPr>
                    </a:p>
                  </a:txBody>
                  <a:tcPr marL="30234" marR="30234" marT="30234" marB="30234">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R="165100" rtl="0" fontAlgn="t">
                        <a:spcBef>
                          <a:spcPts val="0"/>
                        </a:spcBef>
                        <a:spcAft>
                          <a:spcPts val="0"/>
                        </a:spcAft>
                      </a:pPr>
                      <a:r>
                        <a:rPr lang="en-US" sz="1200" b="0" i="0" u="none" strike="noStrike" dirty="0">
                          <a:solidFill>
                            <a:srgbClr val="000000"/>
                          </a:solidFill>
                          <a:effectLst/>
                          <a:latin typeface="Times New Roman" panose="02020603050405020304" pitchFamily="18" charset="0"/>
                        </a:rPr>
                        <a:t>Applied Research &amp; Development Center on IT (CIADE-IT) Universidad Blas Pascal, </a:t>
                      </a:r>
                      <a:r>
                        <a:rPr lang="en-US" sz="1200" b="0" i="0" u="none" strike="noStrike" dirty="0" err="1">
                          <a:solidFill>
                            <a:srgbClr val="000000"/>
                          </a:solidFill>
                          <a:effectLst/>
                          <a:latin typeface="Times New Roman" panose="02020603050405020304" pitchFamily="18" charset="0"/>
                        </a:rPr>
                        <a:t>C´ordoba</a:t>
                      </a:r>
                      <a:r>
                        <a:rPr lang="en-US" sz="1200" b="0" i="0" u="none" strike="noStrike" dirty="0">
                          <a:solidFill>
                            <a:srgbClr val="000000"/>
                          </a:solidFill>
                          <a:effectLst/>
                          <a:latin typeface="Times New Roman" panose="02020603050405020304" pitchFamily="18" charset="0"/>
                        </a:rPr>
                        <a:t>, Argentina † Applied Computing Group (ACG), Department of Informatics University of Almeria, Almeria, Spain</a:t>
                      </a:r>
                      <a:endParaRPr lang="en-US" sz="2000" dirty="0">
                        <a:effectLst/>
                      </a:endParaRPr>
                    </a:p>
                  </a:txBody>
                  <a:tcPr marL="30234" marR="30234" marT="30234" marB="30234">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R="88900" rtl="0" fontAlgn="t">
                        <a:spcBef>
                          <a:spcPts val="0"/>
                        </a:spcBef>
                        <a:spcAft>
                          <a:spcPts val="0"/>
                        </a:spcAft>
                      </a:pPr>
                      <a:r>
                        <a:rPr lang="en-US" sz="1200" b="0" i="0" u="none" strike="noStrike" dirty="0">
                          <a:solidFill>
                            <a:srgbClr val="000000"/>
                          </a:solidFill>
                          <a:effectLst/>
                          <a:latin typeface="Times New Roman" panose="02020603050405020304" pitchFamily="18" charset="0"/>
                        </a:rPr>
                        <a:t>This paper presents an experimental prototype designed for natural human-computer interaction in an environmental intelligence system. Using computer vision resources, it analyzes the images captured by a webcam to recognize a person’s hand movements. A mechanism for natural interaction was implemented by analyzing images captured by a webcam based on hand geometry and posture, to show its movements in our model.</a:t>
                      </a:r>
                      <a:endParaRPr lang="en-US" sz="2000" dirty="0">
                        <a:effectLst/>
                      </a:endParaRPr>
                    </a:p>
                  </a:txBody>
                  <a:tcPr marL="30234" marR="30234" marT="30234" marB="30234">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rtl="0" fontAlgn="t">
                        <a:spcBef>
                          <a:spcPts val="1200"/>
                        </a:spcBef>
                        <a:spcAft>
                          <a:spcPts val="0"/>
                        </a:spcAft>
                      </a:pPr>
                      <a:r>
                        <a:rPr lang="en-US" sz="1200" b="0" i="0" u="none" strike="noStrike" dirty="0">
                          <a:solidFill>
                            <a:srgbClr val="000000"/>
                          </a:solidFill>
                          <a:effectLst/>
                          <a:latin typeface="Times New Roman" panose="02020603050405020304" pitchFamily="18" charset="0"/>
                        </a:rPr>
                        <a:t>To recognize more gestures and attach them to another actions of the ENIA project such as moving a component or zoom in and zoom out.</a:t>
                      </a:r>
                      <a:endParaRPr lang="en-US" sz="2000" dirty="0">
                        <a:effectLst/>
                      </a:endParaRPr>
                    </a:p>
                  </a:txBody>
                  <a:tcPr marL="30234" marR="30234" marT="30234" marB="30234">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23202"/>
                  </a:ext>
                </a:extLst>
              </a:tr>
            </a:tbl>
          </a:graphicData>
        </a:graphic>
      </p:graphicFrame>
    </p:spTree>
    <p:extLst>
      <p:ext uri="{BB962C8B-B14F-4D97-AF65-F5344CB8AC3E}">
        <p14:creationId xmlns:p14="http://schemas.microsoft.com/office/powerpoint/2010/main" val="2661338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BA49C6-9EF9-4C13-AEE7-FA758D3DD2F8}"/>
              </a:ext>
            </a:extLst>
          </p:cNvPr>
          <p:cNvSpPr>
            <a:spLocks noGrp="1"/>
          </p:cNvSpPr>
          <p:nvPr>
            <p:ph type="sldNum" sz="quarter" idx="11"/>
          </p:nvPr>
        </p:nvSpPr>
        <p:spPr/>
        <p:txBody>
          <a:bodyPr/>
          <a:lstStyle/>
          <a:p>
            <a:fld id="{4B73C415-D670-4716-A5EC-CC4D52CA2BAC}" type="slidenum">
              <a:rPr lang="en-US" noProof="0" smtClean="0"/>
              <a:pPr/>
              <a:t>11</a:t>
            </a:fld>
            <a:endParaRPr lang="en-US" noProof="0" dirty="0"/>
          </a:p>
        </p:txBody>
      </p:sp>
      <p:graphicFrame>
        <p:nvGraphicFramePr>
          <p:cNvPr id="3" name="Table 2">
            <a:extLst>
              <a:ext uri="{FF2B5EF4-FFF2-40B4-BE49-F238E27FC236}">
                <a16:creationId xmlns:a16="http://schemas.microsoft.com/office/drawing/2014/main" id="{6F9A1D2F-C054-411B-B698-6FF0A34A7ADB}"/>
              </a:ext>
            </a:extLst>
          </p:cNvPr>
          <p:cNvGraphicFramePr>
            <a:graphicFrameLocks noGrp="1"/>
          </p:cNvGraphicFramePr>
          <p:nvPr>
            <p:extLst>
              <p:ext uri="{D42A27DB-BD31-4B8C-83A1-F6EECF244321}">
                <p14:modId xmlns:p14="http://schemas.microsoft.com/office/powerpoint/2010/main" val="1832040392"/>
              </p:ext>
            </p:extLst>
          </p:nvPr>
        </p:nvGraphicFramePr>
        <p:xfrm>
          <a:off x="715992" y="547838"/>
          <a:ext cx="10679502" cy="2066125"/>
        </p:xfrm>
        <a:graphic>
          <a:graphicData uri="http://schemas.openxmlformats.org/drawingml/2006/table">
            <a:tbl>
              <a:tblPr/>
              <a:tblGrid>
                <a:gridCol w="851636">
                  <a:extLst>
                    <a:ext uri="{9D8B030D-6E8A-4147-A177-3AD203B41FA5}">
                      <a16:colId xmlns:a16="http://schemas.microsoft.com/office/drawing/2014/main" val="3273913430"/>
                    </a:ext>
                  </a:extLst>
                </a:gridCol>
                <a:gridCol w="1754368">
                  <a:extLst>
                    <a:ext uri="{9D8B030D-6E8A-4147-A177-3AD203B41FA5}">
                      <a16:colId xmlns:a16="http://schemas.microsoft.com/office/drawing/2014/main" val="1368746274"/>
                    </a:ext>
                  </a:extLst>
                </a:gridCol>
                <a:gridCol w="3525767">
                  <a:extLst>
                    <a:ext uri="{9D8B030D-6E8A-4147-A177-3AD203B41FA5}">
                      <a16:colId xmlns:a16="http://schemas.microsoft.com/office/drawing/2014/main" val="2271853689"/>
                    </a:ext>
                  </a:extLst>
                </a:gridCol>
                <a:gridCol w="2537872">
                  <a:extLst>
                    <a:ext uri="{9D8B030D-6E8A-4147-A177-3AD203B41FA5}">
                      <a16:colId xmlns:a16="http://schemas.microsoft.com/office/drawing/2014/main" val="472186526"/>
                    </a:ext>
                  </a:extLst>
                </a:gridCol>
                <a:gridCol w="2009859">
                  <a:extLst>
                    <a:ext uri="{9D8B030D-6E8A-4147-A177-3AD203B41FA5}">
                      <a16:colId xmlns:a16="http://schemas.microsoft.com/office/drawing/2014/main" val="1851627667"/>
                    </a:ext>
                  </a:extLst>
                </a:gridCol>
              </a:tblGrid>
              <a:tr h="2066125">
                <a:tc>
                  <a:txBody>
                    <a:bodyPr/>
                    <a:lstStyle/>
                    <a:p>
                      <a:pPr algn="ctr" rtl="0" fontAlgn="t">
                        <a:spcBef>
                          <a:spcPts val="1200"/>
                        </a:spcBef>
                        <a:spcAft>
                          <a:spcPts val="0"/>
                        </a:spcAft>
                      </a:pPr>
                      <a:r>
                        <a:rPr lang="en-IN" sz="1200" b="0" i="0" u="none" strike="noStrike" dirty="0">
                          <a:solidFill>
                            <a:srgbClr val="000000"/>
                          </a:solidFill>
                          <a:effectLst/>
                          <a:latin typeface="Times New Roman" panose="02020603050405020304" pitchFamily="18" charset="0"/>
                        </a:rPr>
                        <a:t>7.</a:t>
                      </a:r>
                      <a:endParaRPr lang="en-IN" sz="2000" dirty="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76200" marR="50800" rtl="0" fontAlgn="t">
                        <a:spcBef>
                          <a:spcPts val="0"/>
                        </a:spcBef>
                        <a:spcAft>
                          <a:spcPts val="0"/>
                        </a:spcAft>
                      </a:pPr>
                      <a:r>
                        <a:rPr lang="en-IN" sz="1200" b="0" i="0" u="none" strike="noStrike" dirty="0">
                          <a:solidFill>
                            <a:srgbClr val="000000"/>
                          </a:solidFill>
                          <a:effectLst/>
                          <a:latin typeface="Times New Roman" panose="02020603050405020304" pitchFamily="18" charset="0"/>
                        </a:rPr>
                        <a:t>A fast hand motion detection based on FIFO</a:t>
                      </a:r>
                      <a:endParaRPr lang="en-IN" sz="2000" dirty="0">
                        <a:effectLst/>
                      </a:endParaRPr>
                    </a:p>
                    <a:p>
                      <a:pPr marR="38100" rtl="0" fontAlgn="t">
                        <a:spcBef>
                          <a:spcPts val="0"/>
                        </a:spcBef>
                        <a:spcAft>
                          <a:spcPts val="0"/>
                        </a:spcAft>
                      </a:pPr>
                      <a:r>
                        <a:rPr lang="en-IN" sz="1200" b="0" i="0" u="none" strike="noStrike" dirty="0">
                          <a:solidFill>
                            <a:srgbClr val="000000"/>
                          </a:solidFill>
                          <a:effectLst/>
                          <a:latin typeface="Times New Roman" panose="02020603050405020304" pitchFamily="18" charset="0"/>
                        </a:rPr>
                        <a:t> </a:t>
                      </a:r>
                      <a:endParaRPr lang="en-IN" sz="2000" dirty="0">
                        <a:effectLst/>
                      </a:endParaRPr>
                    </a:p>
                    <a:p>
                      <a:pPr marR="38100" rtl="0" fontAlgn="t">
                        <a:spcBef>
                          <a:spcPts val="0"/>
                        </a:spcBef>
                        <a:spcAft>
                          <a:spcPts val="0"/>
                        </a:spcAft>
                      </a:pPr>
                      <a:r>
                        <a:rPr lang="en-IN" sz="1200" b="0" i="0" u="none" strike="noStrike" dirty="0" err="1">
                          <a:solidFill>
                            <a:srgbClr val="000000"/>
                          </a:solidFill>
                          <a:effectLst/>
                          <a:latin typeface="Times New Roman" panose="02020603050405020304" pitchFamily="18" charset="0"/>
                          <a:hlinkClick r:id="rId2"/>
                        </a:rPr>
                        <a:t>Yuh</a:t>
                      </a:r>
                      <a:r>
                        <a:rPr lang="en-IN" sz="1200" b="0" i="0" u="none" strike="noStrike" dirty="0">
                          <a:solidFill>
                            <a:srgbClr val="000000"/>
                          </a:solidFill>
                          <a:effectLst/>
                          <a:latin typeface="Times New Roman" panose="02020603050405020304" pitchFamily="18" charset="0"/>
                          <a:hlinkClick r:id="rId2"/>
                        </a:rPr>
                        <a:t>-Rau Wang</a:t>
                      </a:r>
                      <a:r>
                        <a:rPr lang="en-IN" sz="1200" b="0" i="0" u="none" strike="noStrike" dirty="0">
                          <a:solidFill>
                            <a:srgbClr val="000000"/>
                          </a:solidFill>
                          <a:effectLst/>
                          <a:latin typeface="Times New Roman" panose="02020603050405020304" pitchFamily="18" charset="0"/>
                        </a:rPr>
                        <a:t>; </a:t>
                      </a:r>
                      <a:r>
                        <a:rPr lang="en-IN" sz="1200" b="0" i="0" u="none" strike="noStrike" dirty="0">
                          <a:solidFill>
                            <a:srgbClr val="000000"/>
                          </a:solidFill>
                          <a:effectLst/>
                          <a:latin typeface="Times New Roman" panose="02020603050405020304" pitchFamily="18" charset="0"/>
                          <a:hlinkClick r:id="rId3"/>
                        </a:rPr>
                        <a:t>Wei-Hung Lin</a:t>
                      </a:r>
                      <a:r>
                        <a:rPr lang="en-IN" sz="1200" b="0" i="0" u="none" strike="noStrike" dirty="0">
                          <a:solidFill>
                            <a:srgbClr val="000000"/>
                          </a:solidFill>
                          <a:effectLst/>
                          <a:latin typeface="Times New Roman" panose="02020603050405020304" pitchFamily="18" charset="0"/>
                        </a:rPr>
                        <a:t>; </a:t>
                      </a:r>
                      <a:r>
                        <a:rPr lang="en-IN" sz="1200" b="0" i="0" u="none" strike="noStrike" dirty="0">
                          <a:solidFill>
                            <a:srgbClr val="000000"/>
                          </a:solidFill>
                          <a:effectLst/>
                          <a:latin typeface="Times New Roman" panose="02020603050405020304" pitchFamily="18" charset="0"/>
                          <a:hlinkClick r:id="rId4"/>
                        </a:rPr>
                        <a:t>Ling Yang</a:t>
                      </a:r>
                      <a:endParaRPr lang="en-IN" sz="2000" dirty="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Times New Roman" panose="02020603050405020304" pitchFamily="18" charset="0"/>
                        </a:rPr>
                        <a:t>Y. Wang, W. Lin and L. Yang, "A fast hand motion detection based on FIFO," 2017 International Conference on Machine Learning and Cybernetics (ICMLC), 2017, pp. 599-604, </a:t>
                      </a:r>
                      <a:r>
                        <a:rPr lang="en-US" sz="1200" b="0" i="0" u="none" strike="noStrike" dirty="0" err="1">
                          <a:solidFill>
                            <a:srgbClr val="000000"/>
                          </a:solidFill>
                          <a:effectLst/>
                          <a:latin typeface="Times New Roman" panose="02020603050405020304" pitchFamily="18" charset="0"/>
                        </a:rPr>
                        <a:t>doi</a:t>
                      </a:r>
                      <a:r>
                        <a:rPr lang="en-US" sz="1200" b="0" i="0" u="none" strike="noStrike" dirty="0">
                          <a:solidFill>
                            <a:srgbClr val="000000"/>
                          </a:solidFill>
                          <a:effectLst/>
                          <a:latin typeface="Times New Roman" panose="02020603050405020304" pitchFamily="18" charset="0"/>
                        </a:rPr>
                        <a:t>: 10.1109/ICMLC.2017.8108978.</a:t>
                      </a:r>
                      <a:endParaRPr lang="en-US" sz="2000" dirty="0">
                        <a:effectLst/>
                      </a:endParaRPr>
                    </a:p>
                    <a:p>
                      <a:pPr marR="88900" rtl="0" fontAlgn="t">
                        <a:spcBef>
                          <a:spcPts val="0"/>
                        </a:spcBef>
                        <a:spcAft>
                          <a:spcPts val="0"/>
                        </a:spcAft>
                      </a:pPr>
                      <a:r>
                        <a:rPr lang="en-US" sz="1200" b="0" i="0" u="none" strike="noStrike" dirty="0">
                          <a:solidFill>
                            <a:srgbClr val="000000"/>
                          </a:solidFill>
                          <a:effectLst/>
                          <a:latin typeface="Times New Roman" panose="02020603050405020304" pitchFamily="18" charset="0"/>
                        </a:rPr>
                        <a:t> </a:t>
                      </a:r>
                      <a:endParaRPr lang="en-US" sz="2000" dirty="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rtl="0" fontAlgn="t">
                        <a:spcBef>
                          <a:spcPts val="1200"/>
                        </a:spcBef>
                        <a:spcAft>
                          <a:spcPts val="0"/>
                        </a:spcAft>
                      </a:pPr>
                      <a:r>
                        <a:rPr lang="en-US" sz="1200" b="0" i="0" u="none" strike="noStrike" dirty="0">
                          <a:solidFill>
                            <a:srgbClr val="000000"/>
                          </a:solidFill>
                          <a:effectLst/>
                          <a:latin typeface="Times New Roman" panose="02020603050405020304" pitchFamily="18" charset="0"/>
                        </a:rPr>
                        <a:t>This paper proposes a fast hand motion detection based on FIFO and path overlap detection. A  new efficient foreground hand detection is proposed. The multiple consecutive difference images are used. Through the FIFO and path overlap, the outcome tracked video of the hand motion detection becomes much smoother.</a:t>
                      </a:r>
                      <a:endParaRPr lang="en-US" sz="2000" dirty="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rtl="0" fontAlgn="t">
                        <a:spcBef>
                          <a:spcPts val="1200"/>
                        </a:spcBef>
                        <a:spcAft>
                          <a:spcPts val="0"/>
                        </a:spcAft>
                      </a:pPr>
                      <a:r>
                        <a:rPr lang="en-US" sz="1200" b="0" i="0" u="none" strike="noStrike" dirty="0">
                          <a:solidFill>
                            <a:srgbClr val="000000"/>
                          </a:solidFill>
                          <a:effectLst/>
                          <a:latin typeface="Times New Roman" panose="02020603050405020304" pitchFamily="18" charset="0"/>
                        </a:rPr>
                        <a:t>Further  reduce the hand searching (into a smaller) area to make a real-time gesture recognition affordable on an embedded system.</a:t>
                      </a:r>
                      <a:endParaRPr lang="en-US" sz="2000" dirty="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1886897"/>
                  </a:ext>
                </a:extLst>
              </a:tr>
            </a:tbl>
          </a:graphicData>
        </a:graphic>
      </p:graphicFrame>
      <p:graphicFrame>
        <p:nvGraphicFramePr>
          <p:cNvPr id="5" name="Table 4">
            <a:extLst>
              <a:ext uri="{FF2B5EF4-FFF2-40B4-BE49-F238E27FC236}">
                <a16:creationId xmlns:a16="http://schemas.microsoft.com/office/drawing/2014/main" id="{47ABEFB4-84C5-483C-85B3-5C3C5C1D4214}"/>
              </a:ext>
            </a:extLst>
          </p:cNvPr>
          <p:cNvGraphicFramePr>
            <a:graphicFrameLocks noGrp="1"/>
          </p:cNvGraphicFramePr>
          <p:nvPr>
            <p:extLst>
              <p:ext uri="{D42A27DB-BD31-4B8C-83A1-F6EECF244321}">
                <p14:modId xmlns:p14="http://schemas.microsoft.com/office/powerpoint/2010/main" val="3715296666"/>
              </p:ext>
            </p:extLst>
          </p:nvPr>
        </p:nvGraphicFramePr>
        <p:xfrm>
          <a:off x="715992" y="2613804"/>
          <a:ext cx="10679502" cy="2911744"/>
        </p:xfrm>
        <a:graphic>
          <a:graphicData uri="http://schemas.openxmlformats.org/drawingml/2006/table">
            <a:tbl>
              <a:tblPr/>
              <a:tblGrid>
                <a:gridCol w="851797">
                  <a:extLst>
                    <a:ext uri="{9D8B030D-6E8A-4147-A177-3AD203B41FA5}">
                      <a16:colId xmlns:a16="http://schemas.microsoft.com/office/drawing/2014/main" val="3378608111"/>
                    </a:ext>
                  </a:extLst>
                </a:gridCol>
                <a:gridCol w="1749386">
                  <a:extLst>
                    <a:ext uri="{9D8B030D-6E8A-4147-A177-3AD203B41FA5}">
                      <a16:colId xmlns:a16="http://schemas.microsoft.com/office/drawing/2014/main" val="1575594569"/>
                    </a:ext>
                  </a:extLst>
                </a:gridCol>
                <a:gridCol w="3526250">
                  <a:extLst>
                    <a:ext uri="{9D8B030D-6E8A-4147-A177-3AD203B41FA5}">
                      <a16:colId xmlns:a16="http://schemas.microsoft.com/office/drawing/2014/main" val="1211183181"/>
                    </a:ext>
                  </a:extLst>
                </a:gridCol>
                <a:gridCol w="2546228">
                  <a:extLst>
                    <a:ext uri="{9D8B030D-6E8A-4147-A177-3AD203B41FA5}">
                      <a16:colId xmlns:a16="http://schemas.microsoft.com/office/drawing/2014/main" val="3842766155"/>
                    </a:ext>
                  </a:extLst>
                </a:gridCol>
                <a:gridCol w="2005841">
                  <a:extLst>
                    <a:ext uri="{9D8B030D-6E8A-4147-A177-3AD203B41FA5}">
                      <a16:colId xmlns:a16="http://schemas.microsoft.com/office/drawing/2014/main" val="2002026051"/>
                    </a:ext>
                  </a:extLst>
                </a:gridCol>
              </a:tblGrid>
              <a:tr h="2911744">
                <a:tc>
                  <a:txBody>
                    <a:bodyPr/>
                    <a:lstStyle/>
                    <a:p>
                      <a:pPr algn="ctr" rtl="0" fontAlgn="t">
                        <a:spcBef>
                          <a:spcPts val="1200"/>
                        </a:spcBef>
                        <a:spcAft>
                          <a:spcPts val="0"/>
                        </a:spcAft>
                      </a:pPr>
                      <a:r>
                        <a:rPr lang="en-IN" sz="1200" b="0" i="0" u="none" strike="noStrike">
                          <a:solidFill>
                            <a:srgbClr val="000000"/>
                          </a:solidFill>
                          <a:effectLst/>
                          <a:latin typeface="Times New Roman" panose="02020603050405020304" pitchFamily="18" charset="0"/>
                        </a:rPr>
                        <a:t>8.</a:t>
                      </a:r>
                      <a:endParaRPr lang="en-IN" sz="120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R="127000" rtl="0" fontAlgn="t">
                        <a:spcBef>
                          <a:spcPts val="1200"/>
                        </a:spcBef>
                        <a:spcAft>
                          <a:spcPts val="1200"/>
                        </a:spcAft>
                      </a:pPr>
                      <a:r>
                        <a:rPr lang="en-IN" sz="1200" b="0" i="0" u="none" strike="noStrike" dirty="0">
                          <a:solidFill>
                            <a:srgbClr val="000000"/>
                          </a:solidFill>
                          <a:effectLst/>
                          <a:latin typeface="Times New Roman" panose="02020603050405020304" pitchFamily="18" charset="0"/>
                        </a:rPr>
                        <a:t>Real-time illumination feedback system for adaptive background subtraction working in traffic video monitoring</a:t>
                      </a:r>
                      <a:endParaRPr lang="en-IN" sz="1200" dirty="0">
                        <a:effectLst/>
                      </a:endParaRPr>
                    </a:p>
                    <a:p>
                      <a:pPr rtl="0" fontAlgn="t">
                        <a:spcBef>
                          <a:spcPts val="0"/>
                        </a:spcBef>
                        <a:spcAft>
                          <a:spcPts val="0"/>
                        </a:spcAft>
                      </a:pPr>
                      <a:r>
                        <a:rPr lang="en-IN" sz="1200" b="0" i="0" u="none" strike="noStrike" dirty="0">
                          <a:solidFill>
                            <a:srgbClr val="000000"/>
                          </a:solidFill>
                          <a:effectLst/>
                          <a:latin typeface="Times New Roman" panose="02020603050405020304" pitchFamily="18" charset="0"/>
                        </a:rPr>
                        <a:t> </a:t>
                      </a:r>
                      <a:endParaRPr lang="en-IN" sz="1200" dirty="0">
                        <a:effectLst/>
                      </a:endParaRPr>
                    </a:p>
                    <a:p>
                      <a:pPr rtl="0" fontAlgn="t">
                        <a:spcBef>
                          <a:spcPts val="1200"/>
                        </a:spcBef>
                        <a:spcAft>
                          <a:spcPts val="0"/>
                        </a:spcAft>
                      </a:pPr>
                      <a:r>
                        <a:rPr lang="en-IN" sz="1200" b="0" i="0" u="none" strike="noStrike" dirty="0" err="1">
                          <a:solidFill>
                            <a:srgbClr val="000000"/>
                          </a:solidFill>
                          <a:effectLst/>
                          <a:latin typeface="Times New Roman" panose="02020603050405020304" pitchFamily="18" charset="0"/>
                          <a:hlinkClick r:id="rId5"/>
                        </a:rPr>
                        <a:t>Traiwit</a:t>
                      </a:r>
                      <a:r>
                        <a:rPr lang="en-IN" sz="1200" b="0" i="0" u="none" strike="noStrike" dirty="0">
                          <a:solidFill>
                            <a:srgbClr val="000000"/>
                          </a:solidFill>
                          <a:effectLst/>
                          <a:latin typeface="Times New Roman" panose="02020603050405020304" pitchFamily="18" charset="0"/>
                          <a:hlinkClick r:id="rId5"/>
                        </a:rPr>
                        <a:t> </a:t>
                      </a:r>
                      <a:r>
                        <a:rPr lang="en-IN" sz="1200" b="0" i="0" u="none" strike="noStrike" dirty="0" err="1">
                          <a:solidFill>
                            <a:srgbClr val="000000"/>
                          </a:solidFill>
                          <a:effectLst/>
                          <a:latin typeface="Times New Roman" panose="02020603050405020304" pitchFamily="18" charset="0"/>
                          <a:hlinkClick r:id="rId5"/>
                        </a:rPr>
                        <a:t>Intachak</a:t>
                      </a:r>
                      <a:r>
                        <a:rPr lang="en-IN" sz="1200" b="0" i="0" u="none" strike="noStrike" dirty="0">
                          <a:solidFill>
                            <a:srgbClr val="000000"/>
                          </a:solidFill>
                          <a:effectLst/>
                          <a:latin typeface="Times New Roman" panose="02020603050405020304" pitchFamily="18" charset="0"/>
                        </a:rPr>
                        <a:t>; </a:t>
                      </a:r>
                      <a:r>
                        <a:rPr lang="en-IN" sz="1200" b="0" i="0" u="none" strike="noStrike" dirty="0" err="1">
                          <a:solidFill>
                            <a:srgbClr val="000000"/>
                          </a:solidFill>
                          <a:effectLst/>
                          <a:latin typeface="Times New Roman" panose="02020603050405020304" pitchFamily="18" charset="0"/>
                          <a:hlinkClick r:id="rId6"/>
                        </a:rPr>
                        <a:t>Watcharin</a:t>
                      </a:r>
                      <a:r>
                        <a:rPr lang="en-IN" sz="1200" b="0" i="0" u="none" strike="noStrike" dirty="0">
                          <a:solidFill>
                            <a:srgbClr val="000000"/>
                          </a:solidFill>
                          <a:effectLst/>
                          <a:latin typeface="Times New Roman" panose="02020603050405020304" pitchFamily="18" charset="0"/>
                          <a:hlinkClick r:id="rId6"/>
                        </a:rPr>
                        <a:t> </a:t>
                      </a:r>
                      <a:r>
                        <a:rPr lang="en-IN" sz="1200" b="0" i="0" u="none" strike="noStrike" dirty="0" err="1">
                          <a:solidFill>
                            <a:srgbClr val="000000"/>
                          </a:solidFill>
                          <a:effectLst/>
                          <a:latin typeface="Times New Roman" panose="02020603050405020304" pitchFamily="18" charset="0"/>
                          <a:hlinkClick r:id="rId6"/>
                        </a:rPr>
                        <a:t>Kaewapichai</a:t>
                      </a:r>
                      <a:endParaRPr lang="en-IN" sz="1200" dirty="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rtl="0" fontAlgn="t">
                        <a:spcBef>
                          <a:spcPts val="1200"/>
                        </a:spcBef>
                        <a:spcAft>
                          <a:spcPts val="0"/>
                        </a:spcAft>
                      </a:pPr>
                      <a:r>
                        <a:rPr lang="en-IN" sz="1200" b="0" i="0" u="none" strike="noStrike" dirty="0">
                          <a:solidFill>
                            <a:srgbClr val="000000"/>
                          </a:solidFill>
                          <a:effectLst/>
                          <a:latin typeface="Times New Roman" panose="02020603050405020304" pitchFamily="18" charset="0"/>
                        </a:rPr>
                        <a:t>T. </a:t>
                      </a:r>
                      <a:r>
                        <a:rPr lang="en-IN" sz="1200" b="0" i="0" u="none" strike="noStrike" dirty="0" err="1">
                          <a:solidFill>
                            <a:srgbClr val="000000"/>
                          </a:solidFill>
                          <a:effectLst/>
                          <a:latin typeface="Times New Roman" panose="02020603050405020304" pitchFamily="18" charset="0"/>
                        </a:rPr>
                        <a:t>Intachak</a:t>
                      </a:r>
                      <a:r>
                        <a:rPr lang="en-IN" sz="1200" b="0" i="0" u="none" strike="noStrike" dirty="0">
                          <a:solidFill>
                            <a:srgbClr val="000000"/>
                          </a:solidFill>
                          <a:effectLst/>
                          <a:latin typeface="Times New Roman" panose="02020603050405020304" pitchFamily="18" charset="0"/>
                        </a:rPr>
                        <a:t> and W. </a:t>
                      </a:r>
                      <a:r>
                        <a:rPr lang="en-IN" sz="1200" b="0" i="0" u="none" strike="noStrike" dirty="0" err="1">
                          <a:solidFill>
                            <a:srgbClr val="000000"/>
                          </a:solidFill>
                          <a:effectLst/>
                          <a:latin typeface="Times New Roman" panose="02020603050405020304" pitchFamily="18" charset="0"/>
                        </a:rPr>
                        <a:t>Kaewapichai</a:t>
                      </a:r>
                      <a:r>
                        <a:rPr lang="en-IN" sz="1200" b="0" i="0" u="none" strike="noStrike" dirty="0">
                          <a:solidFill>
                            <a:srgbClr val="000000"/>
                          </a:solidFill>
                          <a:effectLst/>
                          <a:latin typeface="Times New Roman" panose="02020603050405020304" pitchFamily="18" charset="0"/>
                        </a:rPr>
                        <a:t>, "Real-time illumination feedback system for adaptive background subtraction working in traffic video monitoring," 2011 International Symposium on Intelligent Signal Processing and Communications Systems (ISPACS), 2011, pp. 1-5, </a:t>
                      </a:r>
                      <a:r>
                        <a:rPr lang="en-IN" sz="1200" b="0" i="0" u="none" strike="noStrike" dirty="0" err="1">
                          <a:solidFill>
                            <a:srgbClr val="000000"/>
                          </a:solidFill>
                          <a:effectLst/>
                          <a:latin typeface="Times New Roman" panose="02020603050405020304" pitchFamily="18" charset="0"/>
                        </a:rPr>
                        <a:t>doi</a:t>
                      </a:r>
                      <a:r>
                        <a:rPr lang="en-IN" sz="1200" b="0" i="0" u="none" strike="noStrike" dirty="0">
                          <a:solidFill>
                            <a:srgbClr val="000000"/>
                          </a:solidFill>
                          <a:effectLst/>
                          <a:latin typeface="Times New Roman" panose="02020603050405020304" pitchFamily="18" charset="0"/>
                        </a:rPr>
                        <a:t>: 10.1109/ISPACS.2011.6146103.</a:t>
                      </a:r>
                      <a:endParaRPr lang="en-IN" sz="1200" dirty="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rtl="0" fontAlgn="t">
                        <a:spcBef>
                          <a:spcPts val="1200"/>
                        </a:spcBef>
                        <a:spcAft>
                          <a:spcPts val="0"/>
                        </a:spcAft>
                      </a:pPr>
                      <a:r>
                        <a:rPr lang="en-US" sz="1200" b="0" i="0" u="none" strike="noStrike" dirty="0">
                          <a:solidFill>
                            <a:srgbClr val="000000"/>
                          </a:solidFill>
                          <a:effectLst/>
                          <a:latin typeface="Times New Roman" panose="02020603050405020304" pitchFamily="18" charset="0"/>
                        </a:rPr>
                        <a:t>This paper introduced a real time adaptive background subtraction method to deal with sudden illuminance changing problem in traffic video monitoring, working in gray scale and RGB image videos with high </a:t>
                      </a:r>
                      <a:r>
                        <a:rPr lang="en-US" sz="1200" b="0" i="0" u="none" strike="noStrike" dirty="0" err="1">
                          <a:solidFill>
                            <a:srgbClr val="000000"/>
                          </a:solidFill>
                          <a:effectLst/>
                          <a:latin typeface="Times New Roman" panose="02020603050405020304" pitchFamily="18" charset="0"/>
                        </a:rPr>
                        <a:t>performance.Designed</a:t>
                      </a:r>
                      <a:r>
                        <a:rPr lang="en-US" sz="1200" b="0" i="0" u="none" strike="noStrike" dirty="0">
                          <a:solidFill>
                            <a:srgbClr val="000000"/>
                          </a:solidFill>
                          <a:effectLst/>
                          <a:latin typeface="Times New Roman" panose="02020603050405020304" pitchFamily="18" charset="0"/>
                        </a:rPr>
                        <a:t>  an illumination feedback kinematics to update a background image. The real background pixels from background subtraction are updated to a new background image for next iteration, in the background image adjusting phases. </a:t>
                      </a:r>
                      <a:endParaRPr lang="en-US" sz="1200" dirty="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rtl="0" fontAlgn="t">
                        <a:spcBef>
                          <a:spcPts val="1200"/>
                        </a:spcBef>
                        <a:spcAft>
                          <a:spcPts val="0"/>
                        </a:spcAft>
                      </a:pPr>
                      <a:r>
                        <a:rPr lang="en-US" sz="1200" b="0" i="0" u="none" strike="noStrike" dirty="0">
                          <a:solidFill>
                            <a:srgbClr val="000000"/>
                          </a:solidFill>
                          <a:effectLst/>
                          <a:latin typeface="Times New Roman" panose="02020603050405020304" pitchFamily="18" charset="0"/>
                        </a:rPr>
                        <a:t>Output binary image  can be useful in further classification such as types of car classification. It can be also used for traffic analysis.</a:t>
                      </a:r>
                      <a:endParaRPr lang="en-US" sz="1200" dirty="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9448760"/>
                  </a:ext>
                </a:extLst>
              </a:tr>
            </a:tbl>
          </a:graphicData>
        </a:graphic>
      </p:graphicFrame>
      <p:sp>
        <p:nvSpPr>
          <p:cNvPr id="6" name="Rectangle 2">
            <a:hlinkClick r:id="rId6"/>
            <a:extLst>
              <a:ext uri="{FF2B5EF4-FFF2-40B4-BE49-F238E27FC236}">
                <a16:creationId xmlns:a16="http://schemas.microsoft.com/office/drawing/2014/main" id="{8AAD10F1-8560-4366-A1BC-57DE278F2F73}"/>
              </a:ext>
            </a:extLst>
          </p:cNvPr>
          <p:cNvSpPr>
            <a:spLocks noChangeArrowheads="1"/>
          </p:cNvSpPr>
          <p:nvPr/>
        </p:nvSpPr>
        <p:spPr bwMode="auto">
          <a:xfrm>
            <a:off x="-3454360" y="1997075"/>
            <a:ext cx="24570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08760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BA49C6-9EF9-4C13-AEE7-FA758D3DD2F8}"/>
              </a:ext>
            </a:extLst>
          </p:cNvPr>
          <p:cNvSpPr>
            <a:spLocks noGrp="1"/>
          </p:cNvSpPr>
          <p:nvPr>
            <p:ph type="sldNum" sz="quarter" idx="11"/>
          </p:nvPr>
        </p:nvSpPr>
        <p:spPr/>
        <p:txBody>
          <a:bodyPr/>
          <a:lstStyle/>
          <a:p>
            <a:fld id="{4B73C415-D670-4716-A5EC-CC4D52CA2BAC}" type="slidenum">
              <a:rPr lang="en-US" noProof="0" smtClean="0"/>
              <a:pPr/>
              <a:t>12</a:t>
            </a:fld>
            <a:endParaRPr lang="en-US" noProof="0" dirty="0"/>
          </a:p>
        </p:txBody>
      </p:sp>
      <p:graphicFrame>
        <p:nvGraphicFramePr>
          <p:cNvPr id="3" name="Table 2">
            <a:extLst>
              <a:ext uri="{FF2B5EF4-FFF2-40B4-BE49-F238E27FC236}">
                <a16:creationId xmlns:a16="http://schemas.microsoft.com/office/drawing/2014/main" id="{7C0D5EC4-D5CC-4842-88F9-EF7804EAE6CF}"/>
              </a:ext>
            </a:extLst>
          </p:cNvPr>
          <p:cNvGraphicFramePr>
            <a:graphicFrameLocks noGrp="1"/>
          </p:cNvGraphicFramePr>
          <p:nvPr>
            <p:extLst>
              <p:ext uri="{D42A27DB-BD31-4B8C-83A1-F6EECF244321}">
                <p14:modId xmlns:p14="http://schemas.microsoft.com/office/powerpoint/2010/main" val="2375173374"/>
              </p:ext>
            </p:extLst>
          </p:nvPr>
        </p:nvGraphicFramePr>
        <p:xfrm>
          <a:off x="698740" y="161745"/>
          <a:ext cx="10783019" cy="2006720"/>
        </p:xfrm>
        <a:graphic>
          <a:graphicData uri="http://schemas.openxmlformats.org/drawingml/2006/table">
            <a:tbl>
              <a:tblPr/>
              <a:tblGrid>
                <a:gridCol w="592655">
                  <a:extLst>
                    <a:ext uri="{9D8B030D-6E8A-4147-A177-3AD203B41FA5}">
                      <a16:colId xmlns:a16="http://schemas.microsoft.com/office/drawing/2014/main" val="1640187459"/>
                    </a:ext>
                  </a:extLst>
                </a:gridCol>
                <a:gridCol w="2370617">
                  <a:extLst>
                    <a:ext uri="{9D8B030D-6E8A-4147-A177-3AD203B41FA5}">
                      <a16:colId xmlns:a16="http://schemas.microsoft.com/office/drawing/2014/main" val="1731930757"/>
                    </a:ext>
                  </a:extLst>
                </a:gridCol>
                <a:gridCol w="2568169">
                  <a:extLst>
                    <a:ext uri="{9D8B030D-6E8A-4147-A177-3AD203B41FA5}">
                      <a16:colId xmlns:a16="http://schemas.microsoft.com/office/drawing/2014/main" val="3355725483"/>
                    </a:ext>
                  </a:extLst>
                </a:gridCol>
                <a:gridCol w="3160824">
                  <a:extLst>
                    <a:ext uri="{9D8B030D-6E8A-4147-A177-3AD203B41FA5}">
                      <a16:colId xmlns:a16="http://schemas.microsoft.com/office/drawing/2014/main" val="2528477457"/>
                    </a:ext>
                  </a:extLst>
                </a:gridCol>
                <a:gridCol w="2090754">
                  <a:extLst>
                    <a:ext uri="{9D8B030D-6E8A-4147-A177-3AD203B41FA5}">
                      <a16:colId xmlns:a16="http://schemas.microsoft.com/office/drawing/2014/main" val="642404689"/>
                    </a:ext>
                  </a:extLst>
                </a:gridCol>
              </a:tblGrid>
              <a:tr h="2006720">
                <a:tc>
                  <a:txBody>
                    <a:bodyPr/>
                    <a:lstStyle/>
                    <a:p>
                      <a:pPr algn="ctr" rtl="0" fontAlgn="t">
                        <a:spcBef>
                          <a:spcPts val="1200"/>
                        </a:spcBef>
                        <a:spcAft>
                          <a:spcPts val="0"/>
                        </a:spcAft>
                      </a:pPr>
                      <a:r>
                        <a:rPr lang="en-IN" sz="1200" b="0" i="0" u="none" strike="noStrike">
                          <a:solidFill>
                            <a:srgbClr val="000000"/>
                          </a:solidFill>
                          <a:effectLst/>
                          <a:latin typeface="Times New Roman" panose="02020603050405020304" pitchFamily="18" charset="0"/>
                        </a:rPr>
                        <a:t>9.</a:t>
                      </a:r>
                      <a:endParaRPr lang="en-IN" sz="120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R="127000" rtl="0" fontAlgn="t">
                        <a:spcBef>
                          <a:spcPts val="0"/>
                        </a:spcBef>
                        <a:spcAft>
                          <a:spcPts val="0"/>
                        </a:spcAft>
                      </a:pPr>
                      <a:r>
                        <a:rPr lang="en-IN" sz="1200" b="0" i="0" u="none" strike="noStrike" dirty="0">
                          <a:solidFill>
                            <a:srgbClr val="000000"/>
                          </a:solidFill>
                          <a:effectLst/>
                          <a:latin typeface="Times New Roman" panose="02020603050405020304" pitchFamily="18" charset="0"/>
                        </a:rPr>
                        <a:t>Hand Gesture Recognition System for Deaf and Dumb</a:t>
                      </a:r>
                      <a:endParaRPr lang="en-IN" sz="1200" dirty="0">
                        <a:effectLst/>
                      </a:endParaRPr>
                    </a:p>
                    <a:p>
                      <a:pPr rtl="0" fontAlgn="t">
                        <a:spcBef>
                          <a:spcPts val="0"/>
                        </a:spcBef>
                        <a:spcAft>
                          <a:spcPts val="0"/>
                        </a:spcAft>
                      </a:pPr>
                      <a:r>
                        <a:rPr lang="en-IN" sz="1200" b="0" i="0" u="none" strike="noStrike" dirty="0">
                          <a:solidFill>
                            <a:srgbClr val="000000"/>
                          </a:solidFill>
                          <a:effectLst/>
                          <a:latin typeface="Times New Roman" panose="02020603050405020304" pitchFamily="18" charset="0"/>
                        </a:rPr>
                        <a:t> </a:t>
                      </a:r>
                      <a:endParaRPr lang="en-IN" sz="1200" dirty="0">
                        <a:effectLst/>
                      </a:endParaRPr>
                    </a:p>
                    <a:p>
                      <a:pPr marR="127000" rtl="0" fontAlgn="t">
                        <a:spcBef>
                          <a:spcPts val="0"/>
                        </a:spcBef>
                        <a:spcAft>
                          <a:spcPts val="0"/>
                        </a:spcAft>
                      </a:pPr>
                      <a:r>
                        <a:rPr lang="en-IN" sz="1200" b="0" i="0" u="none" strike="noStrike" dirty="0">
                          <a:solidFill>
                            <a:srgbClr val="000000"/>
                          </a:solidFill>
                          <a:effectLst/>
                          <a:latin typeface="Times New Roman" panose="02020603050405020304" pitchFamily="18" charset="0"/>
                        </a:rPr>
                        <a:t>Syed </a:t>
                      </a:r>
                      <a:r>
                        <a:rPr lang="en-IN" sz="1200" b="0" i="0" u="none" strike="noStrike" dirty="0" err="1">
                          <a:solidFill>
                            <a:srgbClr val="000000"/>
                          </a:solidFill>
                          <a:effectLst/>
                          <a:latin typeface="Times New Roman" panose="02020603050405020304" pitchFamily="18" charset="0"/>
                        </a:rPr>
                        <a:t>Raquib</a:t>
                      </a:r>
                      <a:r>
                        <a:rPr lang="en-IN" sz="1200" b="0" i="0" u="none" strike="noStrike" dirty="0">
                          <a:solidFill>
                            <a:srgbClr val="000000"/>
                          </a:solidFill>
                          <a:effectLst/>
                          <a:latin typeface="Times New Roman" panose="02020603050405020304" pitchFamily="18" charset="0"/>
                        </a:rPr>
                        <a:t> Shareef, Mohammed Mannan Hussain, Akash Gupta, Hakeem </a:t>
                      </a:r>
                      <a:r>
                        <a:rPr lang="en-IN" sz="1200" b="0" i="0" u="none" strike="noStrike" dirty="0" err="1">
                          <a:solidFill>
                            <a:srgbClr val="000000"/>
                          </a:solidFill>
                          <a:effectLst/>
                          <a:latin typeface="Times New Roman" panose="02020603050405020304" pitchFamily="18" charset="0"/>
                        </a:rPr>
                        <a:t>Aejaz</a:t>
                      </a:r>
                      <a:r>
                        <a:rPr lang="en-IN" sz="1200" b="0" i="0" u="none" strike="noStrike" dirty="0">
                          <a:solidFill>
                            <a:srgbClr val="000000"/>
                          </a:solidFill>
                          <a:effectLst/>
                          <a:latin typeface="Times New Roman" panose="02020603050405020304" pitchFamily="18" charset="0"/>
                        </a:rPr>
                        <a:t> Aslam</a:t>
                      </a:r>
                      <a:endParaRPr lang="en-IN" sz="1200" dirty="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R="50800" rtl="0" fontAlgn="t">
                        <a:spcBef>
                          <a:spcPts val="100"/>
                        </a:spcBef>
                        <a:spcAft>
                          <a:spcPts val="0"/>
                        </a:spcAft>
                      </a:pPr>
                      <a:r>
                        <a:rPr lang="en-US" sz="1200" b="0" i="0" u="none" strike="noStrike" dirty="0">
                          <a:solidFill>
                            <a:srgbClr val="000000"/>
                          </a:solidFill>
                          <a:effectLst/>
                          <a:latin typeface="Times New Roman" panose="02020603050405020304" pitchFamily="18" charset="0"/>
                        </a:rPr>
                        <a:t>International Journal of Multidisciplinary and Current Educational Research (IJMCER), vol. 2, no. 4, pp. 82-88, 2020</a:t>
                      </a:r>
                      <a:endParaRPr lang="en-US" sz="1200" dirty="0">
                        <a:effectLst/>
                      </a:endParaRPr>
                    </a:p>
                    <a:p>
                      <a:pPr rtl="0" fontAlgn="t">
                        <a:spcBef>
                          <a:spcPts val="0"/>
                        </a:spcBef>
                        <a:spcAft>
                          <a:spcPts val="0"/>
                        </a:spcAft>
                      </a:pPr>
                      <a:r>
                        <a:rPr lang="en-US" sz="1200" b="0" i="0" u="none" strike="noStrike" dirty="0">
                          <a:solidFill>
                            <a:srgbClr val="000000"/>
                          </a:solidFill>
                          <a:effectLst/>
                          <a:latin typeface="Times New Roman" panose="02020603050405020304" pitchFamily="18" charset="0"/>
                        </a:rPr>
                        <a:t> </a:t>
                      </a:r>
                      <a:endParaRPr lang="en-US" sz="1200" dirty="0">
                        <a:effectLst/>
                      </a:endParaRPr>
                    </a:p>
                    <a:p>
                      <a:pPr marR="50800" rtl="0" fontAlgn="t">
                        <a:spcBef>
                          <a:spcPts val="0"/>
                        </a:spcBef>
                        <a:spcAft>
                          <a:spcPts val="0"/>
                        </a:spcAft>
                      </a:pPr>
                      <a:r>
                        <a:rPr lang="en-US" sz="1200" b="0" i="0" u="none" strike="noStrike" dirty="0">
                          <a:solidFill>
                            <a:srgbClr val="000000"/>
                          </a:solidFill>
                          <a:effectLst/>
                          <a:latin typeface="Times New Roman" panose="02020603050405020304" pitchFamily="18" charset="0"/>
                        </a:rPr>
                        <a:t> </a:t>
                      </a:r>
                      <a:endParaRPr lang="en-US" sz="1200" dirty="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R="88900" rtl="0" fontAlgn="t">
                        <a:spcBef>
                          <a:spcPts val="0"/>
                        </a:spcBef>
                        <a:spcAft>
                          <a:spcPts val="0"/>
                        </a:spcAft>
                      </a:pPr>
                      <a:r>
                        <a:rPr lang="en-US" sz="1200" b="0" i="0" u="none" strike="noStrike" dirty="0">
                          <a:solidFill>
                            <a:srgbClr val="000000"/>
                          </a:solidFill>
                          <a:effectLst/>
                          <a:latin typeface="Times New Roman" panose="02020603050405020304" pitchFamily="18" charset="0"/>
                        </a:rPr>
                        <a:t>Prototype involves Raspberry pi, Arduino nano when a specific sign is made, the flex sensors get bent and unique values are generated. These values are stored in the database and when the sign is made it matches the values with the stored values and the output is made available in the form of text on the OLED and audio from the speaker which are connected to the raspberry pi.</a:t>
                      </a:r>
                      <a:endParaRPr lang="en-US" sz="1200" dirty="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rtl="0" fontAlgn="t">
                        <a:spcBef>
                          <a:spcPts val="1200"/>
                        </a:spcBef>
                        <a:spcAft>
                          <a:spcPts val="0"/>
                        </a:spcAft>
                      </a:pPr>
                      <a:r>
                        <a:rPr lang="en-US" sz="1200" b="0" i="0" u="none" strike="noStrike" dirty="0">
                          <a:solidFill>
                            <a:srgbClr val="000000"/>
                          </a:solidFill>
                          <a:effectLst/>
                          <a:latin typeface="Times New Roman" panose="02020603050405020304" pitchFamily="18" charset="0"/>
                        </a:rPr>
                        <a:t>The system can also be designed such that it can translate words from one language to another. In the future, the accuracy can be improved and more gestures can be added to implement more functions</a:t>
                      </a:r>
                      <a:endParaRPr lang="en-US" sz="1200" dirty="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7860316"/>
                  </a:ext>
                </a:extLst>
              </a:tr>
            </a:tbl>
          </a:graphicData>
        </a:graphic>
      </p:graphicFrame>
      <p:sp>
        <p:nvSpPr>
          <p:cNvPr id="4" name="Rectangle 1">
            <a:extLst>
              <a:ext uri="{FF2B5EF4-FFF2-40B4-BE49-F238E27FC236}">
                <a16:creationId xmlns:a16="http://schemas.microsoft.com/office/drawing/2014/main" id="{6AB34DEA-CAF9-4974-BE32-963D71F890F4}"/>
              </a:ext>
            </a:extLst>
          </p:cNvPr>
          <p:cNvSpPr>
            <a:spLocks noChangeArrowheads="1"/>
          </p:cNvSpPr>
          <p:nvPr/>
        </p:nvSpPr>
        <p:spPr bwMode="auto">
          <a:xfrm>
            <a:off x="3605212" y="2247900"/>
            <a:ext cx="1860631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5" name="Table 4">
            <a:extLst>
              <a:ext uri="{FF2B5EF4-FFF2-40B4-BE49-F238E27FC236}">
                <a16:creationId xmlns:a16="http://schemas.microsoft.com/office/drawing/2014/main" id="{A763427B-F9E0-47F9-8A63-FE8DCEB95A9C}"/>
              </a:ext>
            </a:extLst>
          </p:cNvPr>
          <p:cNvGraphicFramePr>
            <a:graphicFrameLocks noGrp="1"/>
          </p:cNvGraphicFramePr>
          <p:nvPr>
            <p:extLst>
              <p:ext uri="{D42A27DB-BD31-4B8C-83A1-F6EECF244321}">
                <p14:modId xmlns:p14="http://schemas.microsoft.com/office/powerpoint/2010/main" val="753357875"/>
              </p:ext>
            </p:extLst>
          </p:nvPr>
        </p:nvGraphicFramePr>
        <p:xfrm>
          <a:off x="698740" y="2406770"/>
          <a:ext cx="10783019" cy="3276600"/>
        </p:xfrm>
        <a:graphic>
          <a:graphicData uri="http://schemas.openxmlformats.org/drawingml/2006/table">
            <a:tbl>
              <a:tblPr/>
              <a:tblGrid>
                <a:gridCol w="592655">
                  <a:extLst>
                    <a:ext uri="{9D8B030D-6E8A-4147-A177-3AD203B41FA5}">
                      <a16:colId xmlns:a16="http://schemas.microsoft.com/office/drawing/2014/main" val="3462016453"/>
                    </a:ext>
                  </a:extLst>
                </a:gridCol>
                <a:gridCol w="2370618">
                  <a:extLst>
                    <a:ext uri="{9D8B030D-6E8A-4147-A177-3AD203B41FA5}">
                      <a16:colId xmlns:a16="http://schemas.microsoft.com/office/drawing/2014/main" val="354036179"/>
                    </a:ext>
                  </a:extLst>
                </a:gridCol>
                <a:gridCol w="2568169">
                  <a:extLst>
                    <a:ext uri="{9D8B030D-6E8A-4147-A177-3AD203B41FA5}">
                      <a16:colId xmlns:a16="http://schemas.microsoft.com/office/drawing/2014/main" val="1446582551"/>
                    </a:ext>
                  </a:extLst>
                </a:gridCol>
                <a:gridCol w="3160824">
                  <a:extLst>
                    <a:ext uri="{9D8B030D-6E8A-4147-A177-3AD203B41FA5}">
                      <a16:colId xmlns:a16="http://schemas.microsoft.com/office/drawing/2014/main" val="1068808046"/>
                    </a:ext>
                  </a:extLst>
                </a:gridCol>
                <a:gridCol w="2090753">
                  <a:extLst>
                    <a:ext uri="{9D8B030D-6E8A-4147-A177-3AD203B41FA5}">
                      <a16:colId xmlns:a16="http://schemas.microsoft.com/office/drawing/2014/main" val="2611457682"/>
                    </a:ext>
                  </a:extLst>
                </a:gridCol>
              </a:tblGrid>
              <a:tr h="3276600">
                <a:tc>
                  <a:txBody>
                    <a:bodyPr/>
                    <a:lstStyle/>
                    <a:p>
                      <a:pPr algn="ctr" rtl="0" fontAlgn="t">
                        <a:spcBef>
                          <a:spcPts val="1200"/>
                        </a:spcBef>
                        <a:spcAft>
                          <a:spcPts val="0"/>
                        </a:spcAft>
                      </a:pPr>
                      <a:r>
                        <a:rPr lang="en-IN" sz="1200" b="0" i="0" u="none" strike="noStrike">
                          <a:solidFill>
                            <a:srgbClr val="000000"/>
                          </a:solidFill>
                          <a:effectLst/>
                          <a:latin typeface="Times New Roman" panose="02020603050405020304" pitchFamily="18" charset="0"/>
                        </a:rPr>
                        <a:t>10.</a:t>
                      </a:r>
                      <a:endParaRPr lang="en-IN" sz="120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R="177800" rtl="0" fontAlgn="t">
                        <a:spcBef>
                          <a:spcPts val="0"/>
                        </a:spcBef>
                        <a:spcAft>
                          <a:spcPts val="0"/>
                        </a:spcAft>
                      </a:pPr>
                      <a:r>
                        <a:rPr lang="en-IN" sz="1200" b="0" i="0" u="none" strike="noStrike" dirty="0">
                          <a:solidFill>
                            <a:srgbClr val="000000"/>
                          </a:solidFill>
                          <a:effectLst/>
                          <a:latin typeface="Times New Roman" panose="02020603050405020304" pitchFamily="18" charset="0"/>
                        </a:rPr>
                        <a:t>A Novel Communication System for Deaf and Dumb People using gesture Pritesh </a:t>
                      </a:r>
                      <a:r>
                        <a:rPr lang="en-IN" sz="1200" b="0" i="0" u="none" strike="noStrike" dirty="0" err="1">
                          <a:solidFill>
                            <a:srgbClr val="000000"/>
                          </a:solidFill>
                          <a:effectLst/>
                          <a:latin typeface="Times New Roman" panose="02020603050405020304" pitchFamily="18" charset="0"/>
                        </a:rPr>
                        <a:t>Ambavane</a:t>
                      </a:r>
                      <a:r>
                        <a:rPr lang="en-IN" sz="1200" b="0" i="0" u="none" strike="noStrike" dirty="0">
                          <a:solidFill>
                            <a:srgbClr val="000000"/>
                          </a:solidFill>
                          <a:effectLst/>
                          <a:latin typeface="Times New Roman" panose="02020603050405020304" pitchFamily="18" charset="0"/>
                        </a:rPr>
                        <a:t>, Rahul </a:t>
                      </a:r>
                      <a:r>
                        <a:rPr lang="en-IN" sz="1200" b="0" i="0" u="none" strike="noStrike" dirty="0" err="1">
                          <a:solidFill>
                            <a:srgbClr val="000000"/>
                          </a:solidFill>
                          <a:effectLst/>
                          <a:latin typeface="Times New Roman" panose="02020603050405020304" pitchFamily="18" charset="0"/>
                        </a:rPr>
                        <a:t>Karjavkar</a:t>
                      </a:r>
                      <a:r>
                        <a:rPr lang="en-IN" sz="1200" b="0" i="0" u="none" strike="noStrike" dirty="0">
                          <a:solidFill>
                            <a:srgbClr val="000000"/>
                          </a:solidFill>
                          <a:effectLst/>
                          <a:latin typeface="Times New Roman" panose="02020603050405020304" pitchFamily="18" charset="0"/>
                        </a:rPr>
                        <a:t>, Bhavana Alte, and Neeraj Kumar Sharma </a:t>
                      </a:r>
                      <a:endParaRPr lang="en-IN" sz="1200" dirty="0">
                        <a:effectLst/>
                      </a:endParaRPr>
                    </a:p>
                    <a:p>
                      <a:pPr marR="76200" rtl="0" fontAlgn="t">
                        <a:spcBef>
                          <a:spcPts val="0"/>
                        </a:spcBef>
                        <a:spcAft>
                          <a:spcPts val="0"/>
                        </a:spcAft>
                      </a:pPr>
                      <a:r>
                        <a:rPr lang="en-IN" sz="1200" b="0" i="0" u="none" strike="noStrike" dirty="0">
                          <a:solidFill>
                            <a:srgbClr val="000000"/>
                          </a:solidFill>
                          <a:effectLst/>
                          <a:latin typeface="Times New Roman" panose="02020603050405020304" pitchFamily="18" charset="0"/>
                        </a:rPr>
                        <a:t> </a:t>
                      </a:r>
                      <a:endParaRPr lang="en-IN" sz="1200" dirty="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200" b="0" i="0" u="none" strike="noStrike" dirty="0">
                          <a:solidFill>
                            <a:srgbClr val="000000"/>
                          </a:solidFill>
                          <a:effectLst/>
                          <a:latin typeface="Times New Roman" panose="02020603050405020304" pitchFamily="18" charset="0"/>
                        </a:rPr>
                        <a:t>ITM Web of Conferences , vol. 32, p. 8, 2020 </a:t>
                      </a:r>
                      <a:endParaRPr lang="en-IN" sz="1200" dirty="0">
                        <a:effectLst/>
                      </a:endParaRPr>
                    </a:p>
                    <a:p>
                      <a:pPr marR="50800" rtl="0" fontAlgn="t">
                        <a:spcBef>
                          <a:spcPts val="100"/>
                        </a:spcBef>
                        <a:spcAft>
                          <a:spcPts val="0"/>
                        </a:spcAft>
                      </a:pPr>
                      <a:r>
                        <a:rPr lang="en-IN" sz="1200" b="0" i="0" u="none" strike="noStrike" dirty="0">
                          <a:solidFill>
                            <a:srgbClr val="000000"/>
                          </a:solidFill>
                          <a:effectLst/>
                          <a:latin typeface="Times New Roman" panose="02020603050405020304" pitchFamily="18" charset="0"/>
                        </a:rPr>
                        <a:t> </a:t>
                      </a:r>
                      <a:endParaRPr lang="en-IN" sz="1200" dirty="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R="63500" rtl="0" fontAlgn="t">
                        <a:spcBef>
                          <a:spcPts val="0"/>
                        </a:spcBef>
                        <a:spcAft>
                          <a:spcPts val="0"/>
                        </a:spcAft>
                      </a:pPr>
                      <a:r>
                        <a:rPr lang="en-US" sz="1200" b="0" i="0" u="none" strike="noStrike" dirty="0">
                          <a:solidFill>
                            <a:srgbClr val="000000"/>
                          </a:solidFill>
                          <a:effectLst/>
                          <a:latin typeface="Times New Roman" panose="02020603050405020304" pitchFamily="18" charset="0"/>
                        </a:rPr>
                        <a:t>In our proposed system AVR controller takes the input signal in analogue from the flex sensors which is further converted into digital form by using inbuilt microcontroller. Further, digitally converted data is transferred to the android device from microcontroller to the android device wirelessly using Bluetooth chip. Hence, this digital signal is sensed by the android device and will speak according to the character generated.</a:t>
                      </a:r>
                      <a:endParaRPr lang="en-US" sz="1200" dirty="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rtl="0" fontAlgn="t">
                        <a:spcBef>
                          <a:spcPts val="1200"/>
                        </a:spcBef>
                        <a:spcAft>
                          <a:spcPts val="0"/>
                        </a:spcAft>
                      </a:pPr>
                      <a:r>
                        <a:rPr lang="en-US" sz="1200" b="0" i="0" u="none" strike="noStrike" dirty="0">
                          <a:solidFill>
                            <a:srgbClr val="000000"/>
                          </a:solidFill>
                          <a:effectLst/>
                          <a:latin typeface="Times New Roman" panose="02020603050405020304" pitchFamily="18" charset="0"/>
                        </a:rPr>
                        <a:t>In future work we will implement different day to day life activities with the help of different sensors</a:t>
                      </a:r>
                      <a:endParaRPr lang="en-US" sz="1200" dirty="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8969538"/>
                  </a:ext>
                </a:extLst>
              </a:tr>
            </a:tbl>
          </a:graphicData>
        </a:graphic>
      </p:graphicFrame>
      <p:sp>
        <p:nvSpPr>
          <p:cNvPr id="6" name="Rectangle 2">
            <a:extLst>
              <a:ext uri="{FF2B5EF4-FFF2-40B4-BE49-F238E27FC236}">
                <a16:creationId xmlns:a16="http://schemas.microsoft.com/office/drawing/2014/main" id="{CE8C90E2-AEF7-4ABD-8E60-262A6F1A431E}"/>
              </a:ext>
            </a:extLst>
          </p:cNvPr>
          <p:cNvSpPr>
            <a:spLocks noChangeArrowheads="1"/>
          </p:cNvSpPr>
          <p:nvPr/>
        </p:nvSpPr>
        <p:spPr bwMode="auto">
          <a:xfrm>
            <a:off x="3605212" y="1828800"/>
            <a:ext cx="1926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521101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59DF9E9-D1AE-43D6-80EF-98CE1977ED66}"/>
              </a:ext>
            </a:extLst>
          </p:cNvPr>
          <p:cNvSpPr>
            <a:spLocks noChangeArrowheads="1"/>
          </p:cNvSpPr>
          <p:nvPr/>
        </p:nvSpPr>
        <p:spPr bwMode="auto">
          <a:xfrm>
            <a:off x="4703233" y="1490301"/>
            <a:ext cx="2902452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0DACF139-97BD-4959-9140-3296131EE32A}"/>
              </a:ext>
              <a:ext uri="{C183D7F6-B498-43B3-948B-1728B52AA6E4}">
                <adec:decorative xmlns:adec="http://schemas.microsoft.com/office/drawing/2017/decorative" val="1"/>
              </a:ext>
            </a:extLst>
          </p:cNvPr>
          <p:cNvSpPr/>
          <p:nvPr/>
        </p:nvSpPr>
        <p:spPr>
          <a:xfrm>
            <a:off x="0" y="0"/>
            <a:ext cx="12192000" cy="11300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CBEEEAC-8554-4444-B666-9C4983D05781}"/>
              </a:ext>
            </a:extLst>
          </p:cNvPr>
          <p:cNvSpPr txBox="1"/>
          <p:nvPr/>
        </p:nvSpPr>
        <p:spPr bwMode="gray">
          <a:xfrm>
            <a:off x="3626121" y="214164"/>
            <a:ext cx="6762693" cy="701731"/>
          </a:xfrm>
          <a:prstGeom prst="rect">
            <a:avLst/>
          </a:prstGeom>
          <a:noFill/>
        </p:spPr>
        <p:txBody>
          <a:bodyPr wrap="square" rtlCol="0">
            <a:spAutoFit/>
          </a:bodyPr>
          <a:lstStyle/>
          <a:p>
            <a:pPr>
              <a:lnSpc>
                <a:spcPct val="90000"/>
              </a:lnSpc>
            </a:pPr>
            <a:r>
              <a:rPr lang="en-US" sz="4400" b="1" noProof="1">
                <a:gradFill>
                  <a:gsLst>
                    <a:gs pos="0">
                      <a:schemeClr val="accent1"/>
                    </a:gs>
                    <a:gs pos="51300">
                      <a:schemeClr val="accent2"/>
                    </a:gs>
                    <a:gs pos="100000">
                      <a:schemeClr val="accent3"/>
                    </a:gs>
                  </a:gsLst>
                  <a:lin ang="0" scaled="0"/>
                </a:gradFill>
              </a:rPr>
              <a:t>Architecture</a:t>
            </a:r>
          </a:p>
        </p:txBody>
      </p:sp>
      <p:pic>
        <p:nvPicPr>
          <p:cNvPr id="37" name="Picture 36">
            <a:extLst>
              <a:ext uri="{FF2B5EF4-FFF2-40B4-BE49-F238E27FC236}">
                <a16:creationId xmlns:a16="http://schemas.microsoft.com/office/drawing/2014/main" id="{C019405E-026A-48F7-9906-D7EB2C61C178}"/>
              </a:ext>
            </a:extLst>
          </p:cNvPr>
          <p:cNvPicPr>
            <a:picLocks noChangeAspect="1"/>
          </p:cNvPicPr>
          <p:nvPr/>
        </p:nvPicPr>
        <p:blipFill rotWithShape="1">
          <a:blip r:embed="rId2">
            <a:extLst>
              <a:ext uri="{28A0092B-C50C-407E-A947-70E740481C1C}">
                <a14:useLocalDpi xmlns:a14="http://schemas.microsoft.com/office/drawing/2010/main" val="0"/>
              </a:ext>
            </a:extLst>
          </a:blip>
          <a:srcRect l="18891" t="13355" r="42547" b="14088"/>
          <a:stretch/>
        </p:blipFill>
        <p:spPr>
          <a:xfrm>
            <a:off x="1266647" y="1693023"/>
            <a:ext cx="3641784" cy="3854458"/>
          </a:xfrm>
          <a:prstGeom prst="rect">
            <a:avLst/>
          </a:prstGeom>
        </p:spPr>
      </p:pic>
      <p:pic>
        <p:nvPicPr>
          <p:cNvPr id="39" name="Picture 38">
            <a:extLst>
              <a:ext uri="{FF2B5EF4-FFF2-40B4-BE49-F238E27FC236}">
                <a16:creationId xmlns:a16="http://schemas.microsoft.com/office/drawing/2014/main" id="{F0974546-AE6B-41C3-860B-A90D1A7DC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7516" y="1984649"/>
            <a:ext cx="5136884" cy="2925851"/>
          </a:xfrm>
          <a:prstGeom prst="rect">
            <a:avLst/>
          </a:prstGeom>
        </p:spPr>
      </p:pic>
      <p:sp>
        <p:nvSpPr>
          <p:cNvPr id="40" name="TextBox 39">
            <a:extLst>
              <a:ext uri="{FF2B5EF4-FFF2-40B4-BE49-F238E27FC236}">
                <a16:creationId xmlns:a16="http://schemas.microsoft.com/office/drawing/2014/main" id="{A59D52C0-8533-418A-BD9D-EB3704455BCF}"/>
              </a:ext>
            </a:extLst>
          </p:cNvPr>
          <p:cNvSpPr txBox="1"/>
          <p:nvPr/>
        </p:nvSpPr>
        <p:spPr>
          <a:xfrm>
            <a:off x="2001328" y="5971944"/>
            <a:ext cx="1976375" cy="276999"/>
          </a:xfrm>
          <a:prstGeom prst="rect">
            <a:avLst/>
          </a:prstGeom>
          <a:noFill/>
        </p:spPr>
        <p:txBody>
          <a:bodyPr wrap="none" rtlCol="0">
            <a:spAutoFit/>
          </a:bodyPr>
          <a:lstStyle/>
          <a:p>
            <a:r>
              <a:rPr lang="en-IN" sz="1200" dirty="0">
                <a:latin typeface="Times New Roman" panose="02020603050405020304" pitchFamily="18" charset="0"/>
                <a:cs typeface="Times New Roman" panose="02020603050405020304" pitchFamily="18" charset="0"/>
              </a:rPr>
              <a:t>Fig (a) : System Architecture</a:t>
            </a:r>
          </a:p>
        </p:txBody>
      </p:sp>
      <p:sp>
        <p:nvSpPr>
          <p:cNvPr id="42" name="TextBox 41">
            <a:extLst>
              <a:ext uri="{FF2B5EF4-FFF2-40B4-BE49-F238E27FC236}">
                <a16:creationId xmlns:a16="http://schemas.microsoft.com/office/drawing/2014/main" id="{289DA7D3-8B51-4B18-849F-5516065A81EA}"/>
              </a:ext>
            </a:extLst>
          </p:cNvPr>
          <p:cNvSpPr txBox="1"/>
          <p:nvPr/>
        </p:nvSpPr>
        <p:spPr>
          <a:xfrm>
            <a:off x="8358996" y="5974409"/>
            <a:ext cx="1604927" cy="276999"/>
          </a:xfrm>
          <a:prstGeom prst="rect">
            <a:avLst/>
          </a:prstGeom>
          <a:noFill/>
        </p:spPr>
        <p:txBody>
          <a:bodyPr wrap="none" rtlCol="0">
            <a:spAutoFit/>
          </a:bodyPr>
          <a:lstStyle/>
          <a:p>
            <a:r>
              <a:rPr lang="en-IN" sz="1200" dirty="0">
                <a:latin typeface="Times New Roman" panose="02020603050405020304" pitchFamily="18" charset="0"/>
                <a:cs typeface="Times New Roman" panose="02020603050405020304" pitchFamily="18" charset="0"/>
              </a:rPr>
              <a:t>Fig (b) : Hand gestures</a:t>
            </a:r>
          </a:p>
        </p:txBody>
      </p:sp>
    </p:spTree>
    <p:extLst>
      <p:ext uri="{BB962C8B-B14F-4D97-AF65-F5344CB8AC3E}">
        <p14:creationId xmlns:p14="http://schemas.microsoft.com/office/powerpoint/2010/main" val="2908829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0B649C-52FB-4DD0-82BD-B8EFA2E36E65}"/>
              </a:ext>
            </a:extLst>
          </p:cNvPr>
          <p:cNvSpPr>
            <a:spLocks noGrp="1"/>
          </p:cNvSpPr>
          <p:nvPr>
            <p:ph type="sldNum" sz="quarter" idx="11"/>
          </p:nvPr>
        </p:nvSpPr>
        <p:spPr/>
        <p:txBody>
          <a:bodyPr/>
          <a:lstStyle/>
          <a:p>
            <a:fld id="{4B73C415-D670-4716-A5EC-CC4D52CA2BAC}" type="slidenum">
              <a:rPr lang="en-US" noProof="0" smtClean="0"/>
              <a:pPr/>
              <a:t>14</a:t>
            </a:fld>
            <a:endParaRPr lang="en-US" noProof="0" dirty="0"/>
          </a:p>
        </p:txBody>
      </p:sp>
      <p:pic>
        <p:nvPicPr>
          <p:cNvPr id="13" name="Picture Placeholder 12">
            <a:extLst>
              <a:ext uri="{FF2B5EF4-FFF2-40B4-BE49-F238E27FC236}">
                <a16:creationId xmlns:a16="http://schemas.microsoft.com/office/drawing/2014/main" id="{72C70524-91C0-4207-B88B-B05D4AFDF9B2}"/>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381" t="902" r="17011" b="902"/>
          <a:stretch/>
        </p:blipFill>
        <p:spPr>
          <a:xfrm>
            <a:off x="0" y="-15309"/>
            <a:ext cx="5903999" cy="6873309"/>
          </a:xfrm>
        </p:spPr>
      </p:pic>
      <p:sp>
        <p:nvSpPr>
          <p:cNvPr id="16" name="Rectangle 15">
            <a:extLst>
              <a:ext uri="{FF2B5EF4-FFF2-40B4-BE49-F238E27FC236}">
                <a16:creationId xmlns:a16="http://schemas.microsoft.com/office/drawing/2014/main" id="{620BDB87-92AF-4B0A-9F6D-50CDA4C0C4E0}"/>
              </a:ext>
              <a:ext uri="{C183D7F6-B498-43B3-948B-1728B52AA6E4}">
                <adec:decorative xmlns:adec="http://schemas.microsoft.com/office/drawing/2017/decorative" val="1"/>
              </a:ext>
            </a:extLst>
          </p:cNvPr>
          <p:cNvSpPr/>
          <p:nvPr/>
        </p:nvSpPr>
        <p:spPr>
          <a:xfrm>
            <a:off x="-1" y="0"/>
            <a:ext cx="5904000" cy="687330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B2685CA-6FF2-48AD-82DB-3E0BCF553738}"/>
              </a:ext>
              <a:ext uri="{C183D7F6-B498-43B3-948B-1728B52AA6E4}">
                <adec:decorative xmlns:adec="http://schemas.microsoft.com/office/drawing/2017/decorative" val="1"/>
              </a:ext>
            </a:extLst>
          </p:cNvPr>
          <p:cNvSpPr/>
          <p:nvPr/>
        </p:nvSpPr>
        <p:spPr>
          <a:xfrm>
            <a:off x="-18001" y="2983218"/>
            <a:ext cx="5921999" cy="114731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0BAD86C-404A-4466-B38B-F79C054B1C6E}"/>
              </a:ext>
            </a:extLst>
          </p:cNvPr>
          <p:cNvSpPr txBox="1"/>
          <p:nvPr/>
        </p:nvSpPr>
        <p:spPr bwMode="gray">
          <a:xfrm>
            <a:off x="1572864" y="3206008"/>
            <a:ext cx="6762693" cy="701731"/>
          </a:xfrm>
          <a:prstGeom prst="rect">
            <a:avLst/>
          </a:prstGeom>
          <a:noFill/>
        </p:spPr>
        <p:txBody>
          <a:bodyPr wrap="square" rtlCol="0">
            <a:spAutoFit/>
          </a:bodyPr>
          <a:lstStyle/>
          <a:p>
            <a:pPr>
              <a:lnSpc>
                <a:spcPct val="90000"/>
              </a:lnSpc>
            </a:pPr>
            <a:r>
              <a:rPr lang="en-US" sz="4400" b="1" noProof="1">
                <a:gradFill>
                  <a:gsLst>
                    <a:gs pos="0">
                      <a:schemeClr val="accent1"/>
                    </a:gs>
                    <a:gs pos="51300">
                      <a:schemeClr val="accent2"/>
                    </a:gs>
                    <a:gs pos="100000">
                      <a:schemeClr val="accent3"/>
                    </a:gs>
                  </a:gsLst>
                  <a:lin ang="0" scaled="0"/>
                </a:gradFill>
              </a:rPr>
              <a:t>Algorithm</a:t>
            </a:r>
          </a:p>
        </p:txBody>
      </p:sp>
      <p:sp>
        <p:nvSpPr>
          <p:cNvPr id="23" name="TextBox 22">
            <a:extLst>
              <a:ext uri="{FF2B5EF4-FFF2-40B4-BE49-F238E27FC236}">
                <a16:creationId xmlns:a16="http://schemas.microsoft.com/office/drawing/2014/main" id="{35EC73D3-8942-41A2-AAAE-116B24C18E3F}"/>
              </a:ext>
            </a:extLst>
          </p:cNvPr>
          <p:cNvSpPr txBox="1"/>
          <p:nvPr/>
        </p:nvSpPr>
        <p:spPr>
          <a:xfrm>
            <a:off x="5903999" y="328474"/>
            <a:ext cx="5534628" cy="4770537"/>
          </a:xfrm>
          <a:prstGeom prst="rect">
            <a:avLst/>
          </a:prstGeom>
          <a:noFill/>
        </p:spPr>
        <p:txBody>
          <a:bodyPr wrap="square">
            <a:spAutoFit/>
          </a:bodyPr>
          <a:lstStyle/>
          <a:p>
            <a:pPr marL="457200" rtl="0">
              <a:spcBef>
                <a:spcPts val="0"/>
              </a:spcBef>
              <a:spcAft>
                <a:spcPts val="1200"/>
              </a:spcAft>
            </a:pPr>
            <a:r>
              <a:rPr lang="en-IN" sz="1800" b="0" i="0" u="none" strike="noStrike" dirty="0">
                <a:solidFill>
                  <a:srgbClr val="000000"/>
                </a:solidFill>
                <a:effectLst/>
                <a:latin typeface="Times New Roman" panose="02020603050405020304" pitchFamily="18" charset="0"/>
              </a:rPr>
              <a:t>Step 1 : </a:t>
            </a:r>
            <a:r>
              <a:rPr lang="en-IN" sz="1800" b="0" i="0" u="none" strike="noStrike" dirty="0">
                <a:solidFill>
                  <a:srgbClr val="273239"/>
                </a:solidFill>
                <a:effectLst/>
                <a:latin typeface="Times New Roman" panose="02020603050405020304" pitchFamily="18" charset="0"/>
              </a:rPr>
              <a:t>Initializing Holistic model and Drawing utils for detecting and drawing landmarks on the image.</a:t>
            </a:r>
            <a:endParaRPr lang="en-IN" b="0" dirty="0">
              <a:effectLst/>
            </a:endParaRPr>
          </a:p>
          <a:p>
            <a:pPr marL="457200" rtl="0">
              <a:spcBef>
                <a:spcPts val="0"/>
              </a:spcBef>
              <a:spcAft>
                <a:spcPts val="1200"/>
              </a:spcAft>
            </a:pPr>
            <a:r>
              <a:rPr lang="en-IN" sz="1800" b="0" i="0" u="none" strike="noStrike" dirty="0">
                <a:solidFill>
                  <a:srgbClr val="000000"/>
                </a:solidFill>
                <a:effectLst/>
                <a:latin typeface="Times New Roman" panose="02020603050405020304" pitchFamily="18" charset="0"/>
              </a:rPr>
              <a:t>Step 2 : </a:t>
            </a:r>
            <a:r>
              <a:rPr lang="en-IN" sz="1800" b="0" i="0" u="none" strike="noStrike" dirty="0">
                <a:solidFill>
                  <a:srgbClr val="273239"/>
                </a:solidFill>
                <a:effectLst/>
                <a:latin typeface="Times New Roman" panose="02020603050405020304" pitchFamily="18" charset="0"/>
              </a:rPr>
              <a:t>Capture the frames continuously from the camera using OpenCV.</a:t>
            </a:r>
            <a:endParaRPr lang="en-IN" b="0" dirty="0">
              <a:effectLst/>
            </a:endParaRPr>
          </a:p>
          <a:p>
            <a:pPr marL="457200" rtl="0">
              <a:spcBef>
                <a:spcPts val="0"/>
              </a:spcBef>
              <a:spcAft>
                <a:spcPts val="1200"/>
              </a:spcAft>
            </a:pPr>
            <a:r>
              <a:rPr lang="en-IN" sz="1800" b="0" i="0" u="none" strike="noStrike" dirty="0">
                <a:solidFill>
                  <a:srgbClr val="000000"/>
                </a:solidFill>
                <a:effectLst/>
                <a:latin typeface="Times New Roman" panose="02020603050405020304" pitchFamily="18" charset="0"/>
              </a:rPr>
              <a:t>Step 3 : </a:t>
            </a:r>
            <a:r>
              <a:rPr lang="en-IN" sz="1800" b="0" i="0" u="none" strike="noStrike" dirty="0">
                <a:solidFill>
                  <a:srgbClr val="273239"/>
                </a:solidFill>
                <a:effectLst/>
                <a:latin typeface="Times New Roman" panose="02020603050405020304" pitchFamily="18" charset="0"/>
              </a:rPr>
              <a:t>Convert the BGR image to an RGB image.</a:t>
            </a:r>
            <a:endParaRPr lang="en-IN" b="0" dirty="0">
              <a:effectLst/>
            </a:endParaRPr>
          </a:p>
          <a:p>
            <a:pPr marL="457200" rtl="0">
              <a:spcBef>
                <a:spcPts val="0"/>
              </a:spcBef>
              <a:spcAft>
                <a:spcPts val="1200"/>
              </a:spcAft>
            </a:pPr>
            <a:r>
              <a:rPr lang="en-IN" sz="1800" b="0" i="0" u="none" strike="noStrike" dirty="0">
                <a:solidFill>
                  <a:srgbClr val="000000"/>
                </a:solidFill>
                <a:effectLst/>
                <a:latin typeface="Times New Roman" panose="02020603050405020304" pitchFamily="18" charset="0"/>
              </a:rPr>
              <a:t>Step 4 : </a:t>
            </a:r>
            <a:r>
              <a:rPr lang="en-IN" sz="1800" b="0" i="0" u="none" strike="noStrike" dirty="0">
                <a:solidFill>
                  <a:srgbClr val="444444"/>
                </a:solidFill>
                <a:effectLst/>
                <a:latin typeface="Times New Roman" panose="02020603050405020304" pitchFamily="18" charset="0"/>
              </a:rPr>
              <a:t>Check if any hand is detected or not.</a:t>
            </a:r>
            <a:endParaRPr lang="en-IN" b="0" dirty="0">
              <a:effectLst/>
            </a:endParaRPr>
          </a:p>
          <a:p>
            <a:pPr marL="457200" rtl="0">
              <a:spcBef>
                <a:spcPts val="0"/>
              </a:spcBef>
              <a:spcAft>
                <a:spcPts val="1200"/>
              </a:spcAft>
            </a:pPr>
            <a:r>
              <a:rPr lang="en-IN" sz="1800" b="0" i="0" u="none" strike="noStrike" dirty="0">
                <a:solidFill>
                  <a:srgbClr val="000000"/>
                </a:solidFill>
                <a:effectLst/>
                <a:latin typeface="Times New Roman" panose="02020603050405020304" pitchFamily="18" charset="0"/>
              </a:rPr>
              <a:t>Step 5 : </a:t>
            </a:r>
            <a:r>
              <a:rPr lang="en-IN" sz="1800" b="0" i="0" u="none" strike="noStrike" dirty="0">
                <a:solidFill>
                  <a:srgbClr val="3A3A3A"/>
                </a:solidFill>
                <a:effectLst/>
                <a:latin typeface="Times New Roman" panose="02020603050405020304" pitchFamily="18" charset="0"/>
              </a:rPr>
              <a:t>If any hand was detected, we will then iterate through each detection.</a:t>
            </a:r>
            <a:endParaRPr lang="en-IN" b="0" dirty="0">
              <a:effectLst/>
            </a:endParaRPr>
          </a:p>
          <a:p>
            <a:pPr marL="457200" rtl="0">
              <a:spcBef>
                <a:spcPts val="0"/>
              </a:spcBef>
              <a:spcAft>
                <a:spcPts val="1200"/>
              </a:spcAft>
            </a:pPr>
            <a:r>
              <a:rPr lang="en-IN" sz="1800" b="0" i="0" u="none" strike="noStrike" dirty="0">
                <a:solidFill>
                  <a:srgbClr val="000000"/>
                </a:solidFill>
                <a:effectLst/>
                <a:latin typeface="Times New Roman" panose="02020603050405020304" pitchFamily="18" charset="0"/>
              </a:rPr>
              <a:t>Step 6 : </a:t>
            </a:r>
            <a:r>
              <a:rPr lang="en-IN" sz="1800" b="0" i="0" u="none" strike="noStrike" dirty="0">
                <a:solidFill>
                  <a:srgbClr val="444444"/>
                </a:solidFill>
                <a:effectLst/>
                <a:latin typeface="Times New Roman" panose="02020603050405020304" pitchFamily="18" charset="0"/>
              </a:rPr>
              <a:t>Store the coordinate in a landmark list.</a:t>
            </a:r>
            <a:endParaRPr lang="en-IN" b="0" dirty="0">
              <a:effectLst/>
            </a:endParaRPr>
          </a:p>
          <a:p>
            <a:pPr marL="457200" rtl="0">
              <a:spcBef>
                <a:spcPts val="0"/>
              </a:spcBef>
              <a:spcAft>
                <a:spcPts val="1200"/>
              </a:spcAft>
            </a:pPr>
            <a:r>
              <a:rPr lang="en-IN" sz="1800" b="0" i="0" u="none" strike="noStrike" dirty="0">
                <a:solidFill>
                  <a:srgbClr val="444444"/>
                </a:solidFill>
                <a:effectLst/>
                <a:latin typeface="Times New Roman" panose="02020603050405020304" pitchFamily="18" charset="0"/>
              </a:rPr>
              <a:t>Step 7 : Image height (y) and image width(x) are multiplied with the result.</a:t>
            </a:r>
            <a:endParaRPr lang="en-IN" b="0" dirty="0">
              <a:effectLst/>
            </a:endParaRPr>
          </a:p>
          <a:p>
            <a:r>
              <a:rPr lang="en-IN" sz="1800" b="0" i="0" u="none" strike="noStrike" dirty="0">
                <a:solidFill>
                  <a:srgbClr val="444444"/>
                </a:solidFill>
                <a:effectLst/>
                <a:latin typeface="Times New Roman" panose="02020603050405020304" pitchFamily="18" charset="0"/>
              </a:rPr>
              <a:t>         Step 8 : </a:t>
            </a:r>
            <a:r>
              <a:rPr lang="en-IN" sz="1800" b="0" i="0" u="none" strike="noStrike" dirty="0">
                <a:solidFill>
                  <a:srgbClr val="273239"/>
                </a:solidFill>
                <a:effectLst/>
                <a:latin typeface="Times New Roman" panose="02020603050405020304" pitchFamily="18" charset="0"/>
              </a:rPr>
              <a:t>Draw the detected landmarks on the          image.</a:t>
            </a:r>
            <a:endParaRPr lang="en-IN" dirty="0"/>
          </a:p>
        </p:txBody>
      </p:sp>
    </p:spTree>
    <p:extLst>
      <p:ext uri="{BB962C8B-B14F-4D97-AF65-F5344CB8AC3E}">
        <p14:creationId xmlns:p14="http://schemas.microsoft.com/office/powerpoint/2010/main" val="1132848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C7F9D-A4B6-4627-AE6E-70F69407895C}"/>
              </a:ext>
            </a:extLst>
          </p:cNvPr>
          <p:cNvSpPr>
            <a:spLocks noGrp="1"/>
          </p:cNvSpPr>
          <p:nvPr>
            <p:ph type="title"/>
          </p:nvPr>
        </p:nvSpPr>
        <p:spPr>
          <a:xfrm>
            <a:off x="426000" y="394292"/>
            <a:ext cx="11340000" cy="432000"/>
          </a:xfrm>
        </p:spPr>
        <p:txBody>
          <a:bodyPr/>
          <a:lstStyle/>
          <a:p>
            <a:r>
              <a:rPr lang="en-IN" sz="4400" dirty="0"/>
              <a:t>UML Diagrams</a:t>
            </a:r>
          </a:p>
        </p:txBody>
      </p:sp>
      <p:sp>
        <p:nvSpPr>
          <p:cNvPr id="3" name="Slide Number Placeholder 2">
            <a:extLst>
              <a:ext uri="{FF2B5EF4-FFF2-40B4-BE49-F238E27FC236}">
                <a16:creationId xmlns:a16="http://schemas.microsoft.com/office/drawing/2014/main" id="{302ACC98-1ADE-4030-9F7E-FB3136DFEA50}"/>
              </a:ext>
            </a:extLst>
          </p:cNvPr>
          <p:cNvSpPr>
            <a:spLocks noGrp="1"/>
          </p:cNvSpPr>
          <p:nvPr>
            <p:ph type="sldNum" sz="quarter" idx="11"/>
          </p:nvPr>
        </p:nvSpPr>
        <p:spPr/>
        <p:txBody>
          <a:bodyPr/>
          <a:lstStyle/>
          <a:p>
            <a:fld id="{4B73C415-D670-4716-A5EC-CC4D52CA2BAC}" type="slidenum">
              <a:rPr lang="en-US" noProof="0" smtClean="0"/>
              <a:pPr/>
              <a:t>15</a:t>
            </a:fld>
            <a:endParaRPr lang="en-US" noProof="0" dirty="0"/>
          </a:p>
        </p:txBody>
      </p:sp>
      <p:sp>
        <p:nvSpPr>
          <p:cNvPr id="6" name="Title 1">
            <a:extLst>
              <a:ext uri="{FF2B5EF4-FFF2-40B4-BE49-F238E27FC236}">
                <a16:creationId xmlns:a16="http://schemas.microsoft.com/office/drawing/2014/main" id="{3137F7BC-8269-417A-8890-DD08B1EC1A15}"/>
              </a:ext>
            </a:extLst>
          </p:cNvPr>
          <p:cNvSpPr txBox="1">
            <a:spLocks/>
          </p:cNvSpPr>
          <p:nvPr/>
        </p:nvSpPr>
        <p:spPr>
          <a:xfrm>
            <a:off x="426000" y="1140581"/>
            <a:ext cx="11340000"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IN" sz="3000" dirty="0">
                <a:latin typeface="Arial" panose="020B0604020202020204" pitchFamily="34" charset="0"/>
                <a:cs typeface="Arial" panose="020B0604020202020204" pitchFamily="34" charset="0"/>
              </a:rPr>
              <a:t>Class Diagram:</a:t>
            </a:r>
          </a:p>
        </p:txBody>
      </p:sp>
      <p:pic>
        <p:nvPicPr>
          <p:cNvPr id="5" name="Picture 4" descr="Diagram&#10;&#10;Description automatically generated">
            <a:extLst>
              <a:ext uri="{FF2B5EF4-FFF2-40B4-BE49-F238E27FC236}">
                <a16:creationId xmlns:a16="http://schemas.microsoft.com/office/drawing/2014/main" id="{B02EB894-CEA5-4470-AD81-9D5628224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3868" y="1734018"/>
            <a:ext cx="6977933" cy="4469907"/>
          </a:xfrm>
          <a:prstGeom prst="rect">
            <a:avLst/>
          </a:prstGeom>
        </p:spPr>
      </p:pic>
    </p:spTree>
    <p:extLst>
      <p:ext uri="{BB962C8B-B14F-4D97-AF65-F5344CB8AC3E}">
        <p14:creationId xmlns:p14="http://schemas.microsoft.com/office/powerpoint/2010/main" val="168206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FCED67-8260-441A-81B4-06FB6A7B38FA}"/>
              </a:ext>
            </a:extLst>
          </p:cNvPr>
          <p:cNvSpPr>
            <a:spLocks noGrp="1"/>
          </p:cNvSpPr>
          <p:nvPr>
            <p:ph type="sldNum" sz="quarter" idx="11"/>
          </p:nvPr>
        </p:nvSpPr>
        <p:spPr/>
        <p:txBody>
          <a:bodyPr/>
          <a:lstStyle/>
          <a:p>
            <a:fld id="{4B73C415-D670-4716-A5EC-CC4D52CA2BAC}" type="slidenum">
              <a:rPr lang="en-US" noProof="0" smtClean="0"/>
              <a:pPr/>
              <a:t>16</a:t>
            </a:fld>
            <a:endParaRPr lang="en-US" noProof="0" dirty="0"/>
          </a:p>
        </p:txBody>
      </p:sp>
      <p:sp>
        <p:nvSpPr>
          <p:cNvPr id="6" name="Title 1">
            <a:extLst>
              <a:ext uri="{FF2B5EF4-FFF2-40B4-BE49-F238E27FC236}">
                <a16:creationId xmlns:a16="http://schemas.microsoft.com/office/drawing/2014/main" id="{777C318C-4D8C-42BB-BE52-AE007D88012A}"/>
              </a:ext>
            </a:extLst>
          </p:cNvPr>
          <p:cNvSpPr txBox="1">
            <a:spLocks/>
          </p:cNvSpPr>
          <p:nvPr/>
        </p:nvSpPr>
        <p:spPr>
          <a:xfrm>
            <a:off x="432000" y="405290"/>
            <a:ext cx="11340000"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IN" sz="3000" dirty="0">
                <a:latin typeface="Arial" panose="020B0604020202020204" pitchFamily="34" charset="0"/>
                <a:cs typeface="Arial" panose="020B0604020202020204" pitchFamily="34" charset="0"/>
              </a:rPr>
              <a:t>Activity Diagram:</a:t>
            </a:r>
          </a:p>
        </p:txBody>
      </p:sp>
      <p:pic>
        <p:nvPicPr>
          <p:cNvPr id="4" name="Picture 3">
            <a:extLst>
              <a:ext uri="{FF2B5EF4-FFF2-40B4-BE49-F238E27FC236}">
                <a16:creationId xmlns:a16="http://schemas.microsoft.com/office/drawing/2014/main" id="{CB535934-43FA-4B7A-8852-37F915266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605" y="61626"/>
            <a:ext cx="4188864" cy="6734747"/>
          </a:xfrm>
          <a:prstGeom prst="rect">
            <a:avLst/>
          </a:prstGeom>
        </p:spPr>
      </p:pic>
    </p:spTree>
    <p:extLst>
      <p:ext uri="{BB962C8B-B14F-4D97-AF65-F5344CB8AC3E}">
        <p14:creationId xmlns:p14="http://schemas.microsoft.com/office/powerpoint/2010/main" val="3254617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FCED67-8260-441A-81B4-06FB6A7B38FA}"/>
              </a:ext>
            </a:extLst>
          </p:cNvPr>
          <p:cNvSpPr>
            <a:spLocks noGrp="1"/>
          </p:cNvSpPr>
          <p:nvPr>
            <p:ph type="sldNum" sz="quarter" idx="11"/>
          </p:nvPr>
        </p:nvSpPr>
        <p:spPr/>
        <p:txBody>
          <a:bodyPr/>
          <a:lstStyle/>
          <a:p>
            <a:fld id="{4B73C415-D670-4716-A5EC-CC4D52CA2BAC}" type="slidenum">
              <a:rPr lang="en-US" noProof="0" smtClean="0"/>
              <a:pPr/>
              <a:t>17</a:t>
            </a:fld>
            <a:endParaRPr lang="en-US" noProof="0" dirty="0"/>
          </a:p>
        </p:txBody>
      </p:sp>
      <p:sp>
        <p:nvSpPr>
          <p:cNvPr id="6" name="Title 1">
            <a:extLst>
              <a:ext uri="{FF2B5EF4-FFF2-40B4-BE49-F238E27FC236}">
                <a16:creationId xmlns:a16="http://schemas.microsoft.com/office/drawing/2014/main" id="{777C318C-4D8C-42BB-BE52-AE007D88012A}"/>
              </a:ext>
            </a:extLst>
          </p:cNvPr>
          <p:cNvSpPr txBox="1">
            <a:spLocks/>
          </p:cNvSpPr>
          <p:nvPr/>
        </p:nvSpPr>
        <p:spPr>
          <a:xfrm>
            <a:off x="432000" y="405290"/>
            <a:ext cx="11340000"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IN" sz="3000" dirty="0" err="1">
                <a:latin typeface="Arial" panose="020B0604020202020204" pitchFamily="34" charset="0"/>
                <a:cs typeface="Arial" panose="020B0604020202020204" pitchFamily="34" charset="0"/>
              </a:rPr>
              <a:t>UseCase</a:t>
            </a:r>
            <a:r>
              <a:rPr lang="en-IN" sz="3000" dirty="0">
                <a:latin typeface="Arial" panose="020B0604020202020204" pitchFamily="34" charset="0"/>
                <a:cs typeface="Arial" panose="020B0604020202020204" pitchFamily="34" charset="0"/>
              </a:rPr>
              <a:t> Diagram:</a:t>
            </a:r>
          </a:p>
        </p:txBody>
      </p:sp>
      <p:pic>
        <p:nvPicPr>
          <p:cNvPr id="4" name="Picture 3">
            <a:extLst>
              <a:ext uri="{FF2B5EF4-FFF2-40B4-BE49-F238E27FC236}">
                <a16:creationId xmlns:a16="http://schemas.microsoft.com/office/drawing/2014/main" id="{1C2DE01F-F32C-475D-B344-EB27EB6C7D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183" y="837290"/>
            <a:ext cx="10214917" cy="5528073"/>
          </a:xfrm>
          <a:prstGeom prst="rect">
            <a:avLst/>
          </a:prstGeom>
        </p:spPr>
      </p:pic>
    </p:spTree>
    <p:extLst>
      <p:ext uri="{BB962C8B-B14F-4D97-AF65-F5344CB8AC3E}">
        <p14:creationId xmlns:p14="http://schemas.microsoft.com/office/powerpoint/2010/main" val="2143196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147C-217C-426E-8A1D-71B282F8D7CA}"/>
              </a:ext>
            </a:extLst>
          </p:cNvPr>
          <p:cNvSpPr>
            <a:spLocks noGrp="1"/>
          </p:cNvSpPr>
          <p:nvPr>
            <p:ph type="title"/>
          </p:nvPr>
        </p:nvSpPr>
        <p:spPr>
          <a:xfrm>
            <a:off x="563975" y="560896"/>
            <a:ext cx="11340000" cy="432000"/>
          </a:xfrm>
        </p:spPr>
        <p:txBody>
          <a:bodyPr/>
          <a:lstStyle/>
          <a:p>
            <a:r>
              <a:rPr lang="en-US" sz="4400" b="1" noProof="1">
                <a:gradFill>
                  <a:gsLst>
                    <a:gs pos="0">
                      <a:schemeClr val="accent1"/>
                    </a:gs>
                    <a:gs pos="51300">
                      <a:schemeClr val="accent2"/>
                    </a:gs>
                    <a:gs pos="100000">
                      <a:schemeClr val="accent3"/>
                    </a:gs>
                  </a:gsLst>
                  <a:lin ang="0" scaled="0"/>
                </a:gradFill>
              </a:rPr>
              <a:t>Conclusion &amp; Future Scope</a:t>
            </a:r>
            <a:endParaRPr lang="en-IN" sz="4400" dirty="0"/>
          </a:p>
        </p:txBody>
      </p:sp>
      <p:sp>
        <p:nvSpPr>
          <p:cNvPr id="3" name="Slide Number Placeholder 2">
            <a:extLst>
              <a:ext uri="{FF2B5EF4-FFF2-40B4-BE49-F238E27FC236}">
                <a16:creationId xmlns:a16="http://schemas.microsoft.com/office/drawing/2014/main" id="{3E2011E4-6797-4006-82B9-ADA74CE89DF9}"/>
              </a:ext>
            </a:extLst>
          </p:cNvPr>
          <p:cNvSpPr>
            <a:spLocks noGrp="1"/>
          </p:cNvSpPr>
          <p:nvPr>
            <p:ph type="sldNum" sz="quarter" idx="11"/>
          </p:nvPr>
        </p:nvSpPr>
        <p:spPr/>
        <p:txBody>
          <a:bodyPr/>
          <a:lstStyle/>
          <a:p>
            <a:fld id="{4B73C415-D670-4716-A5EC-CC4D52CA2BAC}" type="slidenum">
              <a:rPr lang="en-US" noProof="0" smtClean="0"/>
              <a:pPr/>
              <a:t>18</a:t>
            </a:fld>
            <a:endParaRPr lang="en-US" noProof="0" dirty="0"/>
          </a:p>
        </p:txBody>
      </p:sp>
      <p:sp>
        <p:nvSpPr>
          <p:cNvPr id="4" name="Text Placeholder 3">
            <a:extLst>
              <a:ext uri="{FF2B5EF4-FFF2-40B4-BE49-F238E27FC236}">
                <a16:creationId xmlns:a16="http://schemas.microsoft.com/office/drawing/2014/main" id="{C88B78FC-8DBC-4083-9B38-EBA6F4BF89CA}"/>
              </a:ext>
            </a:extLst>
          </p:cNvPr>
          <p:cNvSpPr>
            <a:spLocks noGrp="1"/>
          </p:cNvSpPr>
          <p:nvPr>
            <p:ph type="body" sz="quarter" idx="32"/>
          </p:nvPr>
        </p:nvSpPr>
        <p:spPr>
          <a:xfrm>
            <a:off x="432000" y="1149401"/>
            <a:ext cx="10955779" cy="5147703"/>
          </a:xfrm>
        </p:spPr>
        <p:txBody>
          <a:bodyPr/>
          <a:lstStyle/>
          <a:p>
            <a:pPr marL="76200" indent="381000" rtl="0">
              <a:spcBef>
                <a:spcPts val="0"/>
              </a:spcBef>
              <a:spcAft>
                <a:spcPts val="0"/>
              </a:spcAft>
            </a:pPr>
            <a:endParaRPr lang="en-US" sz="1800" b="0" i="0" u="none" strike="noStrike" dirty="0">
              <a:solidFill>
                <a:srgbClr val="000000"/>
              </a:solidFill>
              <a:effectLst/>
              <a:latin typeface="Times New Roman" panose="02020603050405020304" pitchFamily="18" charset="0"/>
            </a:endParaRPr>
          </a:p>
          <a:p>
            <a:pPr marL="361950" indent="-285750" rtl="0">
              <a:lnSpc>
                <a:spcPct val="150000"/>
              </a:lnSpc>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Gesture recognition gives the best interaction between human and machine.</a:t>
            </a:r>
          </a:p>
          <a:p>
            <a:pPr marL="361950" indent="-285750" rtl="0">
              <a:lnSpc>
                <a:spcPct val="150000"/>
              </a:lnSpc>
              <a:spcBef>
                <a:spcPts val="0"/>
              </a:spcBef>
              <a:spcAft>
                <a:spcPts val="0"/>
              </a:spcAft>
              <a:buFont typeface="Arial" panose="020B0604020202020204" pitchFamily="34" charset="0"/>
              <a:buChar char="•"/>
            </a:pPr>
            <a:r>
              <a:rPr lang="en-US" dirty="0">
                <a:solidFill>
                  <a:srgbClr val="000000"/>
                </a:solidFill>
                <a:latin typeface="Times New Roman" panose="02020603050405020304" pitchFamily="18" charset="0"/>
              </a:rPr>
              <a:t>D</a:t>
            </a:r>
            <a:r>
              <a:rPr lang="en-US" sz="1800" b="0" i="0" u="none" strike="noStrike" dirty="0">
                <a:solidFill>
                  <a:srgbClr val="000000"/>
                </a:solidFill>
                <a:effectLst/>
                <a:latin typeface="Times New Roman" panose="02020603050405020304" pitchFamily="18" charset="0"/>
              </a:rPr>
              <a:t>eveloped a virtual system where people can communicate with the computer without using any physical mouse.</a:t>
            </a:r>
          </a:p>
          <a:p>
            <a:pPr marL="361950" indent="-285750" rtl="0">
              <a:lnSpc>
                <a:spcPct val="150000"/>
              </a:lnSpc>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The proposed system can be achieved by using a webcam or a built-in camera which detects the hand gestures and hand tip and processes these frames.</a:t>
            </a:r>
          </a:p>
          <a:p>
            <a:pPr marL="361950" indent="-285750" rtl="0">
              <a:lnSpc>
                <a:spcPct val="150000"/>
              </a:lnSpc>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By detecting the hand gesture the system will perform some operation like cursor movement, left click, volume functions, etc. </a:t>
            </a:r>
          </a:p>
          <a:p>
            <a:pPr marL="76200" rtl="0">
              <a:lnSpc>
                <a:spcPct val="150000"/>
              </a:lnSpc>
              <a:spcBef>
                <a:spcPts val="0"/>
              </a:spcBef>
              <a:spcAft>
                <a:spcPts val="0"/>
              </a:spcAft>
            </a:pPr>
            <a:endParaRPr lang="en-US" b="0" dirty="0">
              <a:effectLst/>
            </a:endParaRPr>
          </a:p>
          <a:p>
            <a:pPr marL="361950" indent="-285750" rtl="0">
              <a:lnSpc>
                <a:spcPct val="150000"/>
              </a:lnSpc>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We can add many features like dragging into this system using different gesture. </a:t>
            </a:r>
          </a:p>
          <a:p>
            <a:pPr marL="361950" indent="-285750" rtl="0">
              <a:lnSpc>
                <a:spcPct val="150000"/>
              </a:lnSpc>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Furthermore, the proposed method can be developed to handle the keyboard functionalities along with the mouse functionalities virtually which is another future scope of Human-Computer Interaction (HCI)</a:t>
            </a:r>
            <a:endParaRPr lang="en-US" b="0" dirty="0">
              <a:effectLst/>
            </a:endParaRPr>
          </a:p>
          <a:p>
            <a:br>
              <a:rPr lang="en-US" dirty="0"/>
            </a:br>
            <a:endParaRPr lang="en-IN" dirty="0"/>
          </a:p>
        </p:txBody>
      </p:sp>
    </p:spTree>
    <p:extLst>
      <p:ext uri="{BB962C8B-B14F-4D97-AF65-F5344CB8AC3E}">
        <p14:creationId xmlns:p14="http://schemas.microsoft.com/office/powerpoint/2010/main" val="294248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Picture Placeholder 47" descr="A group of people in a room through a glass wall">
            <a:extLst>
              <a:ext uri="{FF2B5EF4-FFF2-40B4-BE49-F238E27FC236}">
                <a16:creationId xmlns:a16="http://schemas.microsoft.com/office/drawing/2014/main" id="{AC966987-B293-404A-BBED-86957A060395}"/>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858000"/>
          </a:xfrm>
        </p:spPr>
      </p:pic>
      <p:sp>
        <p:nvSpPr>
          <p:cNvPr id="32" name="Rectangle 31">
            <a:extLst>
              <a:ext uri="{FF2B5EF4-FFF2-40B4-BE49-F238E27FC236}">
                <a16:creationId xmlns:a16="http://schemas.microsoft.com/office/drawing/2014/main" id="{A851B3CA-790D-465D-9B97-AA9876E357B9}"/>
              </a:ext>
              <a:ext uri="{C183D7F6-B498-43B3-948B-1728B52AA6E4}">
                <adec:decorative xmlns:adec="http://schemas.microsoft.com/office/drawing/2017/decorative" val="1"/>
              </a:ext>
            </a:extLst>
          </p:cNvPr>
          <p:cNvSpPr/>
          <p:nvPr/>
        </p:nvSpPr>
        <p:spPr>
          <a:xfrm>
            <a:off x="-3"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4E0CA1E-BFBD-47B2-8F88-62B226ED312F}"/>
              </a:ext>
              <a:ext uri="{C183D7F6-B498-43B3-948B-1728B52AA6E4}">
                <adec:decorative xmlns:adec="http://schemas.microsoft.com/office/drawing/2017/decorative" val="1"/>
              </a:ext>
            </a:extLst>
          </p:cNvPr>
          <p:cNvSpPr/>
          <p:nvPr/>
        </p:nvSpPr>
        <p:spPr>
          <a:xfrm>
            <a:off x="-1" y="2573595"/>
            <a:ext cx="12191999" cy="157571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5C12D97-9EB3-9E46-86D3-3A2CA06C20D2}"/>
              </a:ext>
            </a:extLst>
          </p:cNvPr>
          <p:cNvSpPr txBox="1"/>
          <p:nvPr/>
        </p:nvSpPr>
        <p:spPr bwMode="gray">
          <a:xfrm>
            <a:off x="3106619" y="2705887"/>
            <a:ext cx="7916136" cy="1311128"/>
          </a:xfrm>
          <a:prstGeom prst="rect">
            <a:avLst/>
          </a:prstGeom>
          <a:noFill/>
        </p:spPr>
        <p:txBody>
          <a:bodyPr wrap="square" rtlCol="0">
            <a:spAutoFit/>
          </a:bodyPr>
          <a:lstStyle/>
          <a:p>
            <a:pPr>
              <a:lnSpc>
                <a:spcPct val="90000"/>
              </a:lnSpc>
            </a:pPr>
            <a:r>
              <a:rPr lang="en-US" sz="8800" b="1" dirty="0">
                <a:gradFill>
                  <a:gsLst>
                    <a:gs pos="0">
                      <a:schemeClr val="accent1"/>
                    </a:gs>
                    <a:gs pos="51300">
                      <a:schemeClr val="accent2"/>
                    </a:gs>
                    <a:gs pos="100000">
                      <a:schemeClr val="accent3"/>
                    </a:gs>
                  </a:gsLst>
                  <a:lin ang="0" scaled="0"/>
                </a:gradFill>
              </a:rPr>
              <a:t>Thankyou.</a:t>
            </a:r>
          </a:p>
        </p:txBody>
      </p:sp>
      <p:sp>
        <p:nvSpPr>
          <p:cNvPr id="6" name="Subtitle 2">
            <a:extLst>
              <a:ext uri="{FF2B5EF4-FFF2-40B4-BE49-F238E27FC236}">
                <a16:creationId xmlns:a16="http://schemas.microsoft.com/office/drawing/2014/main" id="{13B9FF9B-C3AE-45E7-8BE5-FA58C67CF572}"/>
              </a:ext>
            </a:extLst>
          </p:cNvPr>
          <p:cNvSpPr>
            <a:spLocks noGrp="1"/>
          </p:cNvSpPr>
          <p:nvPr>
            <p:ph type="subTitle" idx="1"/>
          </p:nvPr>
        </p:nvSpPr>
        <p:spPr bwMode="gray">
          <a:xfrm>
            <a:off x="591517" y="4416921"/>
            <a:ext cx="4374929" cy="1795619"/>
          </a:xfrm>
        </p:spPr>
        <p:txBody>
          <a:bodyPr/>
          <a:lstStyle/>
          <a:p>
            <a:r>
              <a:rPr lang="en-US" sz="2000" dirty="0"/>
              <a:t>Made By:</a:t>
            </a:r>
          </a:p>
          <a:p>
            <a:r>
              <a:rPr lang="en-US" sz="2000" dirty="0"/>
              <a:t>Manasi Deshpande	B1821101</a:t>
            </a:r>
            <a:br>
              <a:rPr lang="en-US" sz="2000" dirty="0"/>
            </a:br>
            <a:r>
              <a:rPr lang="en-US" sz="2000" dirty="0"/>
              <a:t>Sakshi Kumari		B1821102</a:t>
            </a:r>
            <a:br>
              <a:rPr lang="en-US" sz="2000" dirty="0"/>
            </a:br>
            <a:r>
              <a:rPr lang="en-US" sz="2000" dirty="0"/>
              <a:t>Manasi Wader		B1821103</a:t>
            </a:r>
            <a:br>
              <a:rPr lang="en-US" sz="2000" dirty="0"/>
            </a:br>
            <a:r>
              <a:rPr lang="en-US" sz="2000" dirty="0" err="1"/>
              <a:t>Piyali</a:t>
            </a:r>
            <a:r>
              <a:rPr lang="en-US" sz="2000" dirty="0"/>
              <a:t> </a:t>
            </a:r>
            <a:r>
              <a:rPr lang="en-US" sz="2000" dirty="0" err="1"/>
              <a:t>Bedagkar</a:t>
            </a:r>
            <a:r>
              <a:rPr lang="en-US" sz="2000" dirty="0"/>
              <a:t>		B1821104</a:t>
            </a:r>
          </a:p>
        </p:txBody>
      </p:sp>
    </p:spTree>
    <p:extLst>
      <p:ext uri="{BB962C8B-B14F-4D97-AF65-F5344CB8AC3E}">
        <p14:creationId xmlns:p14="http://schemas.microsoft.com/office/powerpoint/2010/main" val="168567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3BA4C062-D95F-4118-85AE-1BFA81D2FF9A}"/>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43428"/>
          <a:stretch/>
        </p:blipFill>
        <p:spPr>
          <a:xfrm>
            <a:off x="0" y="0"/>
            <a:ext cx="5886000" cy="6936326"/>
          </a:xfrm>
        </p:spPr>
      </p:pic>
      <p:sp>
        <p:nvSpPr>
          <p:cNvPr id="3" name="Slide Number Placeholder 2">
            <a:extLst>
              <a:ext uri="{FF2B5EF4-FFF2-40B4-BE49-F238E27FC236}">
                <a16:creationId xmlns:a16="http://schemas.microsoft.com/office/drawing/2014/main" id="{9D62DFDD-214B-4EB6-BE1E-4FEFA433A4A0}"/>
              </a:ext>
            </a:extLst>
          </p:cNvPr>
          <p:cNvSpPr>
            <a:spLocks noGrp="1"/>
          </p:cNvSpPr>
          <p:nvPr>
            <p:ph type="sldNum" sz="quarter" idx="11"/>
          </p:nvPr>
        </p:nvSpPr>
        <p:spPr/>
        <p:txBody>
          <a:bodyPr/>
          <a:lstStyle/>
          <a:p>
            <a:fld id="{4B73C415-D670-4716-A5EC-CC4D52CA2BAC}" type="slidenum">
              <a:rPr lang="en-US" noProof="0" smtClean="0"/>
              <a:pPr/>
              <a:t>2</a:t>
            </a:fld>
            <a:endParaRPr lang="en-US" noProof="0" dirty="0"/>
          </a:p>
        </p:txBody>
      </p:sp>
      <p:sp>
        <p:nvSpPr>
          <p:cNvPr id="16" name="Rectangle 15">
            <a:extLst>
              <a:ext uri="{FF2B5EF4-FFF2-40B4-BE49-F238E27FC236}">
                <a16:creationId xmlns:a16="http://schemas.microsoft.com/office/drawing/2014/main" id="{6C0BD664-97B1-42A4-8B1B-86DB51F4F1F5}"/>
              </a:ext>
              <a:ext uri="{C183D7F6-B498-43B3-948B-1728B52AA6E4}">
                <adec:decorative xmlns:adec="http://schemas.microsoft.com/office/drawing/2017/decorative" val="1"/>
              </a:ext>
            </a:extLst>
          </p:cNvPr>
          <p:cNvSpPr/>
          <p:nvPr/>
        </p:nvSpPr>
        <p:spPr>
          <a:xfrm>
            <a:off x="-18000" y="-15308"/>
            <a:ext cx="5904000" cy="69516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F264B1E-6754-4C75-8BBF-3B448C03C0A5}"/>
              </a:ext>
              <a:ext uri="{C183D7F6-B498-43B3-948B-1728B52AA6E4}">
                <adec:decorative xmlns:adec="http://schemas.microsoft.com/office/drawing/2017/decorative" val="1"/>
              </a:ext>
            </a:extLst>
          </p:cNvPr>
          <p:cNvSpPr/>
          <p:nvPr/>
        </p:nvSpPr>
        <p:spPr>
          <a:xfrm>
            <a:off x="-18001" y="2983218"/>
            <a:ext cx="5921999" cy="114731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237ADE9E-58B2-4D72-AF7B-60A4CC5E6E3A}"/>
              </a:ext>
            </a:extLst>
          </p:cNvPr>
          <p:cNvSpPr txBox="1"/>
          <p:nvPr/>
        </p:nvSpPr>
        <p:spPr bwMode="gray">
          <a:xfrm>
            <a:off x="138347" y="3206008"/>
            <a:ext cx="5683613" cy="701731"/>
          </a:xfrm>
          <a:prstGeom prst="rect">
            <a:avLst/>
          </a:prstGeom>
          <a:noFill/>
        </p:spPr>
        <p:txBody>
          <a:bodyPr wrap="square" rtlCol="0">
            <a:spAutoFit/>
          </a:bodyPr>
          <a:lstStyle/>
          <a:p>
            <a:pPr algn="ctr">
              <a:lnSpc>
                <a:spcPct val="90000"/>
              </a:lnSpc>
            </a:pPr>
            <a:r>
              <a:rPr lang="en-US" sz="4400" b="1" noProof="1">
                <a:gradFill>
                  <a:gsLst>
                    <a:gs pos="0">
                      <a:schemeClr val="accent1"/>
                    </a:gs>
                    <a:gs pos="51300">
                      <a:schemeClr val="accent2"/>
                    </a:gs>
                    <a:gs pos="100000">
                      <a:schemeClr val="accent3"/>
                    </a:gs>
                  </a:gsLst>
                  <a:lin ang="0" scaled="0"/>
                </a:gradFill>
              </a:rPr>
              <a:t>Index</a:t>
            </a:r>
          </a:p>
        </p:txBody>
      </p:sp>
      <p:sp>
        <p:nvSpPr>
          <p:cNvPr id="20" name="TextBox 19">
            <a:extLst>
              <a:ext uri="{FF2B5EF4-FFF2-40B4-BE49-F238E27FC236}">
                <a16:creationId xmlns:a16="http://schemas.microsoft.com/office/drawing/2014/main" id="{F492B118-4296-449F-9426-2766C75E43F4}"/>
              </a:ext>
            </a:extLst>
          </p:cNvPr>
          <p:cNvSpPr txBox="1"/>
          <p:nvPr/>
        </p:nvSpPr>
        <p:spPr>
          <a:xfrm>
            <a:off x="6711193" y="583030"/>
            <a:ext cx="2784737" cy="5538504"/>
          </a:xfrm>
          <a:prstGeom prst="rect">
            <a:avLst/>
          </a:prstGeom>
          <a:noFill/>
        </p:spPr>
        <p:txBody>
          <a:bodyPr wrap="none" rtlCol="0">
            <a:spAutoFit/>
          </a:bodyPr>
          <a:lstStyle/>
          <a:p>
            <a:pPr marL="342900" indent="-342900">
              <a:lnSpc>
                <a:spcPct val="200000"/>
              </a:lnSpc>
              <a:buFont typeface="+mj-lt"/>
              <a:buAutoNum type="arabicPeriod"/>
            </a:pPr>
            <a:r>
              <a:rPr lang="en-IN" sz="2000" b="1" dirty="0">
                <a:latin typeface="Times New Roman" panose="02020603050405020304" pitchFamily="18" charset="0"/>
                <a:cs typeface="Times New Roman" panose="02020603050405020304" pitchFamily="18" charset="0"/>
              </a:rPr>
              <a:t>Introduction</a:t>
            </a:r>
          </a:p>
          <a:p>
            <a:pPr marL="342900" indent="-342900">
              <a:lnSpc>
                <a:spcPct val="200000"/>
              </a:lnSpc>
              <a:buFont typeface="+mj-lt"/>
              <a:buAutoNum type="arabicPeriod"/>
            </a:pPr>
            <a:r>
              <a:rPr lang="en-IN" sz="2000" b="1" dirty="0">
                <a:latin typeface="Times New Roman" panose="02020603050405020304" pitchFamily="18" charset="0"/>
                <a:cs typeface="Times New Roman" panose="02020603050405020304" pitchFamily="18" charset="0"/>
              </a:rPr>
              <a:t>Problem Statement</a:t>
            </a:r>
          </a:p>
          <a:p>
            <a:pPr marL="342900" indent="-342900">
              <a:lnSpc>
                <a:spcPct val="200000"/>
              </a:lnSpc>
              <a:buFont typeface="+mj-lt"/>
              <a:buAutoNum type="arabicPeriod"/>
            </a:pPr>
            <a:r>
              <a:rPr lang="en-IN" sz="2000" b="1" dirty="0">
                <a:latin typeface="Times New Roman" panose="02020603050405020304" pitchFamily="18" charset="0"/>
                <a:cs typeface="Times New Roman" panose="02020603050405020304" pitchFamily="18" charset="0"/>
              </a:rPr>
              <a:t>Proposed Work</a:t>
            </a:r>
          </a:p>
          <a:p>
            <a:pPr marL="342900" indent="-342900">
              <a:lnSpc>
                <a:spcPct val="200000"/>
              </a:lnSpc>
              <a:buFont typeface="+mj-lt"/>
              <a:buAutoNum type="arabicPeriod"/>
            </a:pPr>
            <a:r>
              <a:rPr lang="en-IN" sz="2000" b="1" dirty="0">
                <a:latin typeface="Times New Roman" panose="02020603050405020304" pitchFamily="18" charset="0"/>
                <a:cs typeface="Times New Roman" panose="02020603050405020304" pitchFamily="18" charset="0"/>
              </a:rPr>
              <a:t>Literature Review</a:t>
            </a:r>
          </a:p>
          <a:p>
            <a:pPr marL="342900" indent="-342900">
              <a:lnSpc>
                <a:spcPct val="200000"/>
              </a:lnSpc>
              <a:buFont typeface="+mj-lt"/>
              <a:buAutoNum type="arabicPeriod"/>
            </a:pPr>
            <a:r>
              <a:rPr lang="en-IN" sz="2000" b="1" dirty="0">
                <a:latin typeface="Times New Roman" panose="02020603050405020304" pitchFamily="18" charset="0"/>
                <a:cs typeface="Times New Roman" panose="02020603050405020304" pitchFamily="18" charset="0"/>
              </a:rPr>
              <a:t>Mathematical model</a:t>
            </a:r>
          </a:p>
          <a:p>
            <a:pPr marL="342900" indent="-342900">
              <a:lnSpc>
                <a:spcPct val="200000"/>
              </a:lnSpc>
              <a:buFont typeface="+mj-lt"/>
              <a:buAutoNum type="arabicPeriod"/>
            </a:pPr>
            <a:r>
              <a:rPr lang="en-IN" sz="2000" b="1" dirty="0">
                <a:latin typeface="Times New Roman" panose="02020603050405020304" pitchFamily="18" charset="0"/>
                <a:cs typeface="Times New Roman" panose="02020603050405020304" pitchFamily="18" charset="0"/>
              </a:rPr>
              <a:t>System Architecture</a:t>
            </a:r>
          </a:p>
          <a:p>
            <a:pPr marL="342900" indent="-342900">
              <a:lnSpc>
                <a:spcPct val="200000"/>
              </a:lnSpc>
              <a:buFont typeface="+mj-lt"/>
              <a:buAutoNum type="arabicPeriod"/>
            </a:pPr>
            <a:r>
              <a:rPr lang="en-IN" sz="2000" b="1" dirty="0">
                <a:latin typeface="Times New Roman" panose="02020603050405020304" pitchFamily="18" charset="0"/>
                <a:cs typeface="Times New Roman" panose="02020603050405020304" pitchFamily="18" charset="0"/>
              </a:rPr>
              <a:t>Algorithm</a:t>
            </a:r>
          </a:p>
          <a:p>
            <a:pPr marL="342900" indent="-342900">
              <a:lnSpc>
                <a:spcPct val="200000"/>
              </a:lnSpc>
              <a:buFont typeface="+mj-lt"/>
              <a:buAutoNum type="arabicPeriod"/>
            </a:pPr>
            <a:r>
              <a:rPr lang="en-IN" sz="2000" b="1" dirty="0">
                <a:latin typeface="Times New Roman" panose="02020603050405020304" pitchFamily="18" charset="0"/>
                <a:cs typeface="Times New Roman" panose="02020603050405020304" pitchFamily="18" charset="0"/>
              </a:rPr>
              <a:t>Feasibility study</a:t>
            </a:r>
          </a:p>
          <a:p>
            <a:pPr marL="342900" indent="-342900">
              <a:lnSpc>
                <a:spcPct val="200000"/>
              </a:lnSpc>
              <a:buFont typeface="+mj-lt"/>
              <a:buAutoNum type="arabicPeriod"/>
            </a:pPr>
            <a:r>
              <a:rPr lang="en-IN" sz="2000" b="1" dirty="0">
                <a:latin typeface="Times New Roman" panose="02020603050405020304" pitchFamily="18" charset="0"/>
                <a:cs typeface="Times New Roman" panose="02020603050405020304" pitchFamily="18" charset="0"/>
              </a:rPr>
              <a:t>Idea matrix</a:t>
            </a:r>
          </a:p>
        </p:txBody>
      </p:sp>
    </p:spTree>
    <p:extLst>
      <p:ext uri="{BB962C8B-B14F-4D97-AF65-F5344CB8AC3E}">
        <p14:creationId xmlns:p14="http://schemas.microsoft.com/office/powerpoint/2010/main" val="3800732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Pentagon 12">
            <a:extLst>
              <a:ext uri="{FF2B5EF4-FFF2-40B4-BE49-F238E27FC236}">
                <a16:creationId xmlns:a16="http://schemas.microsoft.com/office/drawing/2014/main" id="{96A01370-5322-4B2C-8D00-C21B2B8E66AA}"/>
              </a:ext>
              <a:ext uri="{C183D7F6-B498-43B3-948B-1728B52AA6E4}">
                <adec:decorative xmlns:adec="http://schemas.microsoft.com/office/drawing/2017/decorative" val="1"/>
              </a:ext>
            </a:extLst>
          </p:cNvPr>
          <p:cNvSpPr/>
          <p:nvPr/>
        </p:nvSpPr>
        <p:spPr>
          <a:xfrm>
            <a:off x="0" y="530264"/>
            <a:ext cx="5903999" cy="1105372"/>
          </a:xfrm>
          <a:prstGeom prst="homePlate">
            <a:avLst/>
          </a:prstGeom>
          <a:solidFill>
            <a:srgbClr val="20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85000"/>
                  <a:lumOff val="15000"/>
                </a:schemeClr>
              </a:solidFill>
            </a:endParaRPr>
          </a:p>
        </p:txBody>
      </p:sp>
      <p:sp>
        <p:nvSpPr>
          <p:cNvPr id="4" name="Rectangle 1">
            <a:extLst>
              <a:ext uri="{FF2B5EF4-FFF2-40B4-BE49-F238E27FC236}">
                <a16:creationId xmlns:a16="http://schemas.microsoft.com/office/drawing/2014/main" id="{C59DF9E9-D1AE-43D6-80EF-98CE1977ED66}"/>
              </a:ext>
            </a:extLst>
          </p:cNvPr>
          <p:cNvSpPr>
            <a:spLocks noChangeArrowheads="1"/>
          </p:cNvSpPr>
          <p:nvPr/>
        </p:nvSpPr>
        <p:spPr bwMode="auto">
          <a:xfrm>
            <a:off x="4703233" y="1490301"/>
            <a:ext cx="2902452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7CBEEEAC-8554-4444-B666-9C4983D05781}"/>
              </a:ext>
            </a:extLst>
          </p:cNvPr>
          <p:cNvSpPr txBox="1"/>
          <p:nvPr/>
        </p:nvSpPr>
        <p:spPr bwMode="gray">
          <a:xfrm>
            <a:off x="568066" y="645058"/>
            <a:ext cx="6762693" cy="840230"/>
          </a:xfrm>
          <a:prstGeom prst="rect">
            <a:avLst/>
          </a:prstGeom>
          <a:noFill/>
        </p:spPr>
        <p:txBody>
          <a:bodyPr wrap="square" rtlCol="0">
            <a:spAutoFit/>
          </a:bodyPr>
          <a:lstStyle/>
          <a:p>
            <a:pPr>
              <a:lnSpc>
                <a:spcPct val="90000"/>
              </a:lnSpc>
            </a:pPr>
            <a:r>
              <a:rPr lang="en-US" sz="5400" b="1" noProof="1">
                <a:gradFill>
                  <a:gsLst>
                    <a:gs pos="0">
                      <a:schemeClr val="accent1"/>
                    </a:gs>
                    <a:gs pos="51300">
                      <a:schemeClr val="accent2"/>
                    </a:gs>
                    <a:gs pos="100000">
                      <a:schemeClr val="accent3"/>
                    </a:gs>
                  </a:gsLst>
                  <a:lin ang="0" scaled="0"/>
                </a:gradFill>
              </a:rPr>
              <a:t>Introduction</a:t>
            </a:r>
            <a:endParaRPr lang="en-US" sz="4400" b="1" noProof="1">
              <a:gradFill>
                <a:gsLst>
                  <a:gs pos="0">
                    <a:schemeClr val="accent1"/>
                  </a:gs>
                  <a:gs pos="51300">
                    <a:schemeClr val="accent2"/>
                  </a:gs>
                  <a:gs pos="100000">
                    <a:schemeClr val="accent3"/>
                  </a:gs>
                </a:gsLst>
                <a:lin ang="0" scaled="0"/>
              </a:gradFill>
            </a:endParaRPr>
          </a:p>
        </p:txBody>
      </p:sp>
      <p:sp>
        <p:nvSpPr>
          <p:cNvPr id="9" name="TextBox 8">
            <a:extLst>
              <a:ext uri="{FF2B5EF4-FFF2-40B4-BE49-F238E27FC236}">
                <a16:creationId xmlns:a16="http://schemas.microsoft.com/office/drawing/2014/main" id="{9A71AA7F-0FEC-4EC8-85FD-A79539D47410}"/>
              </a:ext>
            </a:extLst>
          </p:cNvPr>
          <p:cNvSpPr txBox="1"/>
          <p:nvPr/>
        </p:nvSpPr>
        <p:spPr>
          <a:xfrm>
            <a:off x="507681" y="2508740"/>
            <a:ext cx="8955495" cy="3416320"/>
          </a:xfrm>
          <a:prstGeom prst="rect">
            <a:avLst/>
          </a:prstGeom>
          <a:noFill/>
        </p:spPr>
        <p:txBody>
          <a:bodyPr wrap="square">
            <a:spAutoFit/>
          </a:bodyPr>
          <a:lstStyle/>
          <a:p>
            <a:pPr marL="285750" indent="-285750">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It is believed that gestures are the easiest way</a:t>
            </a:r>
          </a:p>
          <a:p>
            <a:r>
              <a:rPr lang="en-US" dirty="0">
                <a:solidFill>
                  <a:srgbClr val="000000"/>
                </a:solidFill>
                <a:latin typeface="Times New Roman" panose="02020603050405020304" pitchFamily="18" charset="0"/>
              </a:rPr>
              <a:t>   </a:t>
            </a:r>
            <a:r>
              <a:rPr lang="en-US" sz="1800" b="0" i="0" u="none" strike="noStrike" dirty="0">
                <a:solidFill>
                  <a:srgbClr val="000000"/>
                </a:solidFill>
                <a:effectLst/>
                <a:latin typeface="Times New Roman" panose="02020603050405020304" pitchFamily="18" charset="0"/>
              </a:rPr>
              <a:t> of interaction with anyone. </a:t>
            </a:r>
          </a:p>
          <a:p>
            <a:pPr marL="285750" indent="-285750">
              <a:buFont typeface="Arial" panose="020B0604020202020204" pitchFamily="34" charset="0"/>
              <a:buChar char="•"/>
            </a:pPr>
            <a:endParaRPr lang="en-US" sz="1800" b="0" i="0" u="none" strike="noStrike" dirty="0">
              <a:solidFill>
                <a:srgbClr val="000000"/>
              </a:solidFill>
              <a:effectLst/>
              <a:latin typeface="Times New Roman" panose="02020603050405020304" pitchFamily="18" charset="0"/>
            </a:endParaRPr>
          </a:p>
          <a:p>
            <a:pPr marL="285750" indent="-285750">
              <a:buFont typeface="Arial" panose="020B0604020202020204" pitchFamily="34" charset="0"/>
              <a:buChar char="•"/>
            </a:pPr>
            <a:r>
              <a:rPr lang="en-US" dirty="0">
                <a:solidFill>
                  <a:srgbClr val="000000"/>
                </a:solidFill>
                <a:latin typeface="Times New Roman" panose="02020603050405020304" pitchFamily="18" charset="0"/>
              </a:rPr>
              <a:t>O</a:t>
            </a:r>
            <a:r>
              <a:rPr lang="en-US" sz="1800" b="0" i="0" u="none" strike="noStrike" dirty="0">
                <a:solidFill>
                  <a:srgbClr val="000000"/>
                </a:solidFill>
                <a:effectLst/>
                <a:latin typeface="Times New Roman" panose="02020603050405020304" pitchFamily="18" charset="0"/>
              </a:rPr>
              <a:t>ur proposed project puts forward a hand </a:t>
            </a:r>
          </a:p>
          <a:p>
            <a:r>
              <a:rPr lang="en-US" dirty="0">
                <a:solidFill>
                  <a:srgbClr val="000000"/>
                </a:solidFill>
                <a:latin typeface="Times New Roman" panose="02020603050405020304" pitchFamily="18" charset="0"/>
              </a:rPr>
              <a:t>     </a:t>
            </a:r>
            <a:r>
              <a:rPr lang="en-US" sz="1800" b="0" i="0" u="none" strike="noStrike" dirty="0">
                <a:solidFill>
                  <a:srgbClr val="000000"/>
                </a:solidFill>
                <a:effectLst/>
                <a:latin typeface="Times New Roman" panose="02020603050405020304" pitchFamily="18" charset="0"/>
              </a:rPr>
              <a:t>gesture based system that allows users to control </a:t>
            </a:r>
            <a:endParaRPr lang="en-US" dirty="0">
              <a:solidFill>
                <a:srgbClr val="000000"/>
              </a:solidFill>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     the pc mouse movements through the use of hand </a:t>
            </a:r>
          </a:p>
          <a:p>
            <a:r>
              <a:rPr lang="en-US" dirty="0">
                <a:solidFill>
                  <a:srgbClr val="000000"/>
                </a:solidFill>
                <a:latin typeface="Times New Roman" panose="02020603050405020304" pitchFamily="18" charset="0"/>
              </a:rPr>
              <a:t>     </a:t>
            </a:r>
            <a:r>
              <a:rPr lang="en-US" sz="1800" b="0" i="0" u="none" strike="noStrike" dirty="0">
                <a:solidFill>
                  <a:srgbClr val="000000"/>
                </a:solidFill>
                <a:effectLst/>
                <a:latin typeface="Times New Roman" panose="02020603050405020304" pitchFamily="18" charset="0"/>
              </a:rPr>
              <a:t>movements. </a:t>
            </a:r>
          </a:p>
          <a:p>
            <a:pPr marL="285750" indent="-285750">
              <a:buFont typeface="Arial" panose="020B0604020202020204" pitchFamily="34" charset="0"/>
              <a:buChar char="•"/>
            </a:pPr>
            <a:endParaRPr lang="en-US" sz="1800" b="0" i="0" u="none" strike="noStrike" dirty="0">
              <a:solidFill>
                <a:srgbClr val="000000"/>
              </a:solidFill>
              <a:effectLst/>
              <a:latin typeface="Times New Roman" panose="02020603050405020304" pitchFamily="18" charset="0"/>
            </a:endParaRPr>
          </a:p>
          <a:p>
            <a:pPr marL="285750" indent="-285750">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System uses a PC webcam in order to detect hand gesture movements. </a:t>
            </a:r>
          </a:p>
          <a:p>
            <a:pPr marL="285750" indent="-285750">
              <a:buFont typeface="Arial" panose="020B0604020202020204" pitchFamily="34" charset="0"/>
              <a:buChar char="•"/>
            </a:pPr>
            <a:endParaRPr lang="en-US" sz="1800" b="0" i="0" u="none" strike="noStrike" dirty="0">
              <a:solidFill>
                <a:srgbClr val="000000"/>
              </a:solidFill>
              <a:effectLst/>
              <a:latin typeface="Times New Roman" panose="02020603050405020304" pitchFamily="18" charset="0"/>
            </a:endParaRPr>
          </a:p>
          <a:p>
            <a:pPr marL="285750" indent="-285750">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Depending on your hand gestures, you can move the cursor and perform left click, </a:t>
            </a:r>
          </a:p>
          <a:p>
            <a:r>
              <a:rPr lang="en-US" dirty="0">
                <a:solidFill>
                  <a:srgbClr val="000000"/>
                </a:solidFill>
                <a:latin typeface="Times New Roman" panose="02020603050405020304" pitchFamily="18" charset="0"/>
              </a:rPr>
              <a:t>     </a:t>
            </a:r>
            <a:r>
              <a:rPr lang="en-US" sz="1800" b="0" i="0" u="none" strike="noStrike" dirty="0">
                <a:solidFill>
                  <a:srgbClr val="000000"/>
                </a:solidFill>
                <a:effectLst/>
                <a:latin typeface="Times New Roman" panose="02020603050405020304" pitchFamily="18" charset="0"/>
              </a:rPr>
              <a:t>right click, select and scroll up and down, volume up , volume down.</a:t>
            </a:r>
            <a:endParaRPr lang="en-IN" dirty="0"/>
          </a:p>
        </p:txBody>
      </p:sp>
      <p:sp>
        <p:nvSpPr>
          <p:cNvPr id="10" name="Right Triangle 9">
            <a:extLst>
              <a:ext uri="{FF2B5EF4-FFF2-40B4-BE49-F238E27FC236}">
                <a16:creationId xmlns:a16="http://schemas.microsoft.com/office/drawing/2014/main" id="{C91525F3-2F62-4D01-AD34-A63115FE1D67}"/>
              </a:ext>
              <a:ext uri="{C183D7F6-B498-43B3-948B-1728B52AA6E4}">
                <adec:decorative xmlns:adec="http://schemas.microsoft.com/office/drawing/2017/decorative" val="1"/>
              </a:ext>
            </a:extLst>
          </p:cNvPr>
          <p:cNvSpPr/>
          <p:nvPr/>
        </p:nvSpPr>
        <p:spPr>
          <a:xfrm rot="16200000">
            <a:off x="7127503" y="1793497"/>
            <a:ext cx="5925056" cy="4203941"/>
          </a:xfrm>
          <a:prstGeom prst="rtTriangl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6D021C0-9DB3-4D18-AD9D-885CB6A6EE4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99537" l="9781" r="89781">
                        <a14:foregroundMark x1="55036" y1="8565" x2="57372" y2="11111"/>
                        <a14:foregroundMark x1="55766" y1="8102" x2="60438" y2="25694"/>
                        <a14:foregroundMark x1="55036" y1="5324" x2="59270" y2="12037"/>
                        <a14:foregroundMark x1="77810" y1="59954" x2="84964" y2="81944"/>
                        <a14:foregroundMark x1="15474" y1="68056" x2="23066" y2="77315"/>
                        <a14:foregroundMark x1="50365" y1="47454" x2="60146" y2="56481"/>
                      </a14:backgroundRemoval>
                    </a14:imgEffect>
                  </a14:imgLayer>
                </a14:imgProps>
              </a:ext>
              <a:ext uri="{28A0092B-C50C-407E-A947-70E740481C1C}">
                <a14:useLocalDpi xmlns:a14="http://schemas.microsoft.com/office/drawing/2010/main" val="0"/>
              </a:ext>
            </a:extLst>
          </a:blip>
          <a:stretch>
            <a:fillRect/>
          </a:stretch>
        </p:blipFill>
        <p:spPr>
          <a:xfrm>
            <a:off x="5695625" y="675599"/>
            <a:ext cx="5813433" cy="3666282"/>
          </a:xfrm>
          <a:prstGeom prst="rect">
            <a:avLst/>
          </a:prstGeom>
        </p:spPr>
      </p:pic>
    </p:spTree>
    <p:extLst>
      <p:ext uri="{BB962C8B-B14F-4D97-AF65-F5344CB8AC3E}">
        <p14:creationId xmlns:p14="http://schemas.microsoft.com/office/powerpoint/2010/main" val="574754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0B649C-52FB-4DD0-82BD-B8EFA2E36E65}"/>
              </a:ext>
            </a:extLst>
          </p:cNvPr>
          <p:cNvSpPr>
            <a:spLocks noGrp="1"/>
          </p:cNvSpPr>
          <p:nvPr>
            <p:ph type="sldNum" sz="quarter" idx="11"/>
          </p:nvPr>
        </p:nvSpPr>
        <p:spPr/>
        <p:txBody>
          <a:bodyPr/>
          <a:lstStyle/>
          <a:p>
            <a:fld id="{4B73C415-D670-4716-A5EC-CC4D52CA2BAC}" type="slidenum">
              <a:rPr lang="en-US" noProof="0" smtClean="0"/>
              <a:pPr/>
              <a:t>4</a:t>
            </a:fld>
            <a:endParaRPr lang="en-US" noProof="0" dirty="0"/>
          </a:p>
        </p:txBody>
      </p:sp>
      <p:pic>
        <p:nvPicPr>
          <p:cNvPr id="13" name="Picture Placeholder 12">
            <a:extLst>
              <a:ext uri="{FF2B5EF4-FFF2-40B4-BE49-F238E27FC236}">
                <a16:creationId xmlns:a16="http://schemas.microsoft.com/office/drawing/2014/main" id="{72C70524-91C0-4207-B88B-B05D4AFDF9B2}"/>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9320" r="19320"/>
          <a:stretch/>
        </p:blipFill>
        <p:spPr>
          <a:xfrm>
            <a:off x="0" y="-15309"/>
            <a:ext cx="5903999" cy="6873309"/>
          </a:xfrm>
        </p:spPr>
      </p:pic>
      <p:sp>
        <p:nvSpPr>
          <p:cNvPr id="16" name="Rectangle 15">
            <a:extLst>
              <a:ext uri="{FF2B5EF4-FFF2-40B4-BE49-F238E27FC236}">
                <a16:creationId xmlns:a16="http://schemas.microsoft.com/office/drawing/2014/main" id="{620BDB87-92AF-4B0A-9F6D-50CDA4C0C4E0}"/>
              </a:ext>
              <a:ext uri="{C183D7F6-B498-43B3-948B-1728B52AA6E4}">
                <adec:decorative xmlns:adec="http://schemas.microsoft.com/office/drawing/2017/decorative" val="1"/>
              </a:ext>
            </a:extLst>
          </p:cNvPr>
          <p:cNvSpPr/>
          <p:nvPr/>
        </p:nvSpPr>
        <p:spPr>
          <a:xfrm>
            <a:off x="-18000" y="-15309"/>
            <a:ext cx="12210000" cy="687330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B2685CA-6FF2-48AD-82DB-3E0BCF553738}"/>
              </a:ext>
              <a:ext uri="{C183D7F6-B498-43B3-948B-1728B52AA6E4}">
                <adec:decorative xmlns:adec="http://schemas.microsoft.com/office/drawing/2017/decorative" val="1"/>
              </a:ext>
            </a:extLst>
          </p:cNvPr>
          <p:cNvSpPr/>
          <p:nvPr/>
        </p:nvSpPr>
        <p:spPr>
          <a:xfrm>
            <a:off x="-18001" y="2983218"/>
            <a:ext cx="5921999" cy="114731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0BAD86C-404A-4466-B38B-F79C054B1C6E}"/>
              </a:ext>
            </a:extLst>
          </p:cNvPr>
          <p:cNvSpPr txBox="1"/>
          <p:nvPr/>
        </p:nvSpPr>
        <p:spPr bwMode="gray">
          <a:xfrm>
            <a:off x="138347" y="3206008"/>
            <a:ext cx="6762693" cy="701731"/>
          </a:xfrm>
          <a:prstGeom prst="rect">
            <a:avLst/>
          </a:prstGeom>
          <a:noFill/>
        </p:spPr>
        <p:txBody>
          <a:bodyPr wrap="square" rtlCol="0">
            <a:spAutoFit/>
          </a:bodyPr>
          <a:lstStyle/>
          <a:p>
            <a:pPr>
              <a:lnSpc>
                <a:spcPct val="90000"/>
              </a:lnSpc>
            </a:pPr>
            <a:r>
              <a:rPr lang="en-US" sz="4400" b="1" noProof="1">
                <a:gradFill>
                  <a:gsLst>
                    <a:gs pos="0">
                      <a:schemeClr val="accent1"/>
                    </a:gs>
                    <a:gs pos="51300">
                      <a:schemeClr val="accent2"/>
                    </a:gs>
                    <a:gs pos="100000">
                      <a:schemeClr val="accent3"/>
                    </a:gs>
                  </a:gsLst>
                  <a:lin ang="0" scaled="0"/>
                </a:gradFill>
              </a:rPr>
              <a:t>Problem Statement</a:t>
            </a:r>
          </a:p>
        </p:txBody>
      </p:sp>
      <p:sp>
        <p:nvSpPr>
          <p:cNvPr id="4" name="TextBox 3">
            <a:extLst>
              <a:ext uri="{FF2B5EF4-FFF2-40B4-BE49-F238E27FC236}">
                <a16:creationId xmlns:a16="http://schemas.microsoft.com/office/drawing/2014/main" id="{72F99CF5-3063-404B-A9E8-5EE0DA03FABE}"/>
              </a:ext>
            </a:extLst>
          </p:cNvPr>
          <p:cNvSpPr txBox="1"/>
          <p:nvPr/>
        </p:nvSpPr>
        <p:spPr>
          <a:xfrm>
            <a:off x="5981482" y="2707410"/>
            <a:ext cx="5903999" cy="120032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To build hand gesture recognition system which help to create a natural interaction between human and computer where the recognized gestures can be used for controlling cursor movements.</a:t>
            </a:r>
          </a:p>
        </p:txBody>
      </p:sp>
    </p:spTree>
    <p:extLst>
      <p:ext uri="{BB962C8B-B14F-4D97-AF65-F5344CB8AC3E}">
        <p14:creationId xmlns:p14="http://schemas.microsoft.com/office/powerpoint/2010/main" val="520793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759BD5F-1142-483C-B792-73D99FC6EE09}"/>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8869"/>
          <a:stretch/>
        </p:blipFill>
        <p:spPr>
          <a:xfrm>
            <a:off x="5903999" y="0"/>
            <a:ext cx="6288001" cy="6858000"/>
          </a:xfrm>
          <a:prstGeom prst="rect">
            <a:avLst/>
          </a:prstGeom>
        </p:spPr>
      </p:pic>
      <p:sp>
        <p:nvSpPr>
          <p:cNvPr id="2" name="Slide Number Placeholder 1">
            <a:extLst>
              <a:ext uri="{FF2B5EF4-FFF2-40B4-BE49-F238E27FC236}">
                <a16:creationId xmlns:a16="http://schemas.microsoft.com/office/drawing/2014/main" id="{63D8215D-62C0-4318-8D82-E8C2F17ACA27}"/>
              </a:ext>
            </a:extLst>
          </p:cNvPr>
          <p:cNvSpPr>
            <a:spLocks noGrp="1"/>
          </p:cNvSpPr>
          <p:nvPr>
            <p:ph type="sldNum" sz="quarter" idx="11"/>
          </p:nvPr>
        </p:nvSpPr>
        <p:spPr/>
        <p:txBody>
          <a:bodyPr/>
          <a:lstStyle/>
          <a:p>
            <a:fld id="{4B73C415-D670-4716-A5EC-CC4D52CA2BAC}" type="slidenum">
              <a:rPr lang="en-US" noProof="0" smtClean="0"/>
              <a:pPr/>
              <a:t>5</a:t>
            </a:fld>
            <a:endParaRPr lang="en-US" noProof="0" dirty="0"/>
          </a:p>
        </p:txBody>
      </p:sp>
      <p:sp>
        <p:nvSpPr>
          <p:cNvPr id="4" name="Arrow: Pentagon 3">
            <a:extLst>
              <a:ext uri="{FF2B5EF4-FFF2-40B4-BE49-F238E27FC236}">
                <a16:creationId xmlns:a16="http://schemas.microsoft.com/office/drawing/2014/main" id="{268775AA-FB3A-465E-BED9-2289DCD62CB5}"/>
              </a:ext>
              <a:ext uri="{C183D7F6-B498-43B3-948B-1728B52AA6E4}">
                <adec:decorative xmlns:adec="http://schemas.microsoft.com/office/drawing/2017/decorative" val="1"/>
              </a:ext>
            </a:extLst>
          </p:cNvPr>
          <p:cNvSpPr/>
          <p:nvPr/>
        </p:nvSpPr>
        <p:spPr>
          <a:xfrm>
            <a:off x="0" y="489098"/>
            <a:ext cx="5903999" cy="1105372"/>
          </a:xfrm>
          <a:prstGeom prst="homePlate">
            <a:avLst/>
          </a:prstGeom>
          <a:solidFill>
            <a:srgbClr val="20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85000"/>
                  <a:lumOff val="15000"/>
                </a:schemeClr>
              </a:solidFill>
            </a:endParaRPr>
          </a:p>
        </p:txBody>
      </p:sp>
      <p:sp>
        <p:nvSpPr>
          <p:cNvPr id="5" name="TextBox 4">
            <a:extLst>
              <a:ext uri="{FF2B5EF4-FFF2-40B4-BE49-F238E27FC236}">
                <a16:creationId xmlns:a16="http://schemas.microsoft.com/office/drawing/2014/main" id="{56CF6743-EF3B-419E-A367-2E2AC4AFCA0D}"/>
              </a:ext>
            </a:extLst>
          </p:cNvPr>
          <p:cNvSpPr txBox="1"/>
          <p:nvPr/>
        </p:nvSpPr>
        <p:spPr bwMode="gray">
          <a:xfrm>
            <a:off x="592516" y="690919"/>
            <a:ext cx="11664963" cy="701731"/>
          </a:xfrm>
          <a:prstGeom prst="rect">
            <a:avLst/>
          </a:prstGeom>
          <a:noFill/>
        </p:spPr>
        <p:txBody>
          <a:bodyPr wrap="square" rtlCol="0">
            <a:spAutoFit/>
          </a:bodyPr>
          <a:lstStyle/>
          <a:p>
            <a:pPr>
              <a:lnSpc>
                <a:spcPct val="90000"/>
              </a:lnSpc>
            </a:pPr>
            <a:r>
              <a:rPr lang="en-US" sz="4400" b="1" noProof="1">
                <a:gradFill>
                  <a:gsLst>
                    <a:gs pos="0">
                      <a:schemeClr val="accent1"/>
                    </a:gs>
                    <a:gs pos="51300">
                      <a:schemeClr val="accent2"/>
                    </a:gs>
                    <a:gs pos="100000">
                      <a:schemeClr val="accent3"/>
                    </a:gs>
                  </a:gsLst>
                  <a:lin ang="0" scaled="0"/>
                </a:gradFill>
              </a:rPr>
              <a:t>Proposed Work</a:t>
            </a:r>
          </a:p>
        </p:txBody>
      </p:sp>
      <p:sp>
        <p:nvSpPr>
          <p:cNvPr id="6" name="Rectangle 5">
            <a:extLst>
              <a:ext uri="{FF2B5EF4-FFF2-40B4-BE49-F238E27FC236}">
                <a16:creationId xmlns:a16="http://schemas.microsoft.com/office/drawing/2014/main" id="{680D59C3-70ED-415A-971F-5CD62A6C9873}"/>
              </a:ext>
              <a:ext uri="{C183D7F6-B498-43B3-948B-1728B52AA6E4}">
                <adec:decorative xmlns:adec="http://schemas.microsoft.com/office/drawing/2017/decorative" val="1"/>
              </a:ext>
            </a:extLst>
          </p:cNvPr>
          <p:cNvSpPr/>
          <p:nvPr/>
        </p:nvSpPr>
        <p:spPr>
          <a:xfrm>
            <a:off x="5903998" y="0"/>
            <a:ext cx="6288001" cy="688107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4E04054-EB43-4326-A90D-90E136F9A7A2}"/>
              </a:ext>
            </a:extLst>
          </p:cNvPr>
          <p:cNvSpPr txBox="1"/>
          <p:nvPr/>
        </p:nvSpPr>
        <p:spPr>
          <a:xfrm>
            <a:off x="5807816" y="1557821"/>
            <a:ext cx="6480367" cy="3323987"/>
          </a:xfrm>
          <a:prstGeom prst="rect">
            <a:avLst/>
          </a:prstGeom>
          <a:noFill/>
        </p:spPr>
        <p:txBody>
          <a:bodyPr wrap="square">
            <a:spAutoFit/>
          </a:bodyPr>
          <a:lstStyle/>
          <a:p>
            <a:pPr marL="285750" indent="-285750" rtl="0" fontAlgn="base">
              <a:spcBef>
                <a:spcPts val="1200"/>
              </a:spcBef>
              <a:spcAft>
                <a:spcPts val="0"/>
              </a:spcAft>
              <a:buFont typeface="Arial" panose="020B0604020202020204" pitchFamily="34" charset="0"/>
              <a:buChar char="•"/>
            </a:pPr>
            <a:r>
              <a:rPr lang="en-US" sz="1800" b="0" i="0" u="none" strike="noStrike" dirty="0">
                <a:solidFill>
                  <a:schemeClr val="bg1"/>
                </a:solidFill>
                <a:effectLst/>
                <a:latin typeface="Times New Roman" panose="02020603050405020304" pitchFamily="18" charset="0"/>
              </a:rPr>
              <a:t>Firstly, the system continuously scans the camera input for five finger hand-like patterns. </a:t>
            </a:r>
          </a:p>
          <a:p>
            <a:pPr marL="285750" indent="-285750" rtl="0" fontAlgn="base">
              <a:spcBef>
                <a:spcPts val="1200"/>
              </a:spcBef>
              <a:spcAft>
                <a:spcPts val="0"/>
              </a:spcAft>
              <a:buFont typeface="Arial" panose="020B0604020202020204" pitchFamily="34" charset="0"/>
              <a:buChar char="•"/>
            </a:pPr>
            <a:r>
              <a:rPr lang="en-US" sz="1800" b="0" i="0" u="none" strike="noStrike" dirty="0">
                <a:solidFill>
                  <a:schemeClr val="bg1"/>
                </a:solidFill>
                <a:effectLst/>
                <a:latin typeface="Times New Roman" panose="02020603050405020304" pitchFamily="18" charset="0"/>
              </a:rPr>
              <a:t>Once a hand is detected, the system then locks it as an object. </a:t>
            </a:r>
          </a:p>
          <a:p>
            <a:pPr marL="285750" indent="-285750" rtl="0" fontAlgn="base">
              <a:spcBef>
                <a:spcPts val="1200"/>
              </a:spcBef>
              <a:spcAft>
                <a:spcPts val="0"/>
              </a:spcAft>
              <a:buFont typeface="Arial" panose="020B0604020202020204" pitchFamily="34" charset="0"/>
              <a:buChar char="•"/>
            </a:pPr>
            <a:r>
              <a:rPr lang="en-US" sz="1800" b="0" i="0" u="none" strike="noStrike" dirty="0">
                <a:solidFill>
                  <a:schemeClr val="bg1"/>
                </a:solidFill>
                <a:effectLst/>
                <a:latin typeface="Times New Roman" panose="02020603050405020304" pitchFamily="18" charset="0"/>
              </a:rPr>
              <a:t>These coordinates are then mapped real time onto the mouse cursor to move it according to hand movements.</a:t>
            </a:r>
          </a:p>
          <a:p>
            <a:pPr marL="285750" indent="-285750" rtl="0" fontAlgn="base">
              <a:spcBef>
                <a:spcPts val="1200"/>
              </a:spcBef>
              <a:spcAft>
                <a:spcPts val="0"/>
              </a:spcAf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Some of the Hand Gestures for controlling movements</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Forefinger movement : Move cursor</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Raise thumb : Left  Click</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Forefinger &amp; Thumb movement : Change Volume</a:t>
            </a:r>
            <a:r>
              <a:rPr lang="en-US" dirty="0">
                <a:solidFill>
                  <a:schemeClr val="bg1"/>
                </a:solidFill>
                <a:latin typeface="Times New Roman" panose="02020603050405020304" pitchFamily="18" charset="0"/>
                <a:cs typeface="Times New Roman" panose="02020603050405020304" pitchFamily="18" charset="0"/>
              </a:rPr>
              <a:t>	</a:t>
            </a:r>
          </a:p>
        </p:txBody>
      </p:sp>
      <p:pic>
        <p:nvPicPr>
          <p:cNvPr id="1026" name="Picture 2">
            <a:extLst>
              <a:ext uri="{FF2B5EF4-FFF2-40B4-BE49-F238E27FC236}">
                <a16:creationId xmlns:a16="http://schemas.microsoft.com/office/drawing/2014/main" id="{A23AE49B-3006-4807-87F2-1148D8B5A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76" y="1814878"/>
            <a:ext cx="54483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686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10;&#10;Description automatically generated">
            <a:extLst>
              <a:ext uri="{FF2B5EF4-FFF2-40B4-BE49-F238E27FC236}">
                <a16:creationId xmlns:a16="http://schemas.microsoft.com/office/drawing/2014/main" id="{C3C3EC0E-5E3A-43B5-80D0-6714CE798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921" y="454739"/>
            <a:ext cx="10782157" cy="5426108"/>
          </a:xfrm>
          <a:prstGeom prst="rect">
            <a:avLst/>
          </a:prstGeom>
          <a:noFill/>
          <a:ln w="95250" cap="sq">
            <a:solidFill>
              <a:schemeClr val="bg1">
                <a:lumMod val="95000"/>
              </a:schemeClr>
            </a:solidFill>
          </a:ln>
        </p:spPr>
      </p:pic>
      <p:sp>
        <p:nvSpPr>
          <p:cNvPr id="2" name="Slide Number Placeholder 1" hidden="1">
            <a:extLst>
              <a:ext uri="{FF2B5EF4-FFF2-40B4-BE49-F238E27FC236}">
                <a16:creationId xmlns:a16="http://schemas.microsoft.com/office/drawing/2014/main" id="{36719A4B-81B5-4CC1-AA00-C1417CE84B31}"/>
              </a:ext>
            </a:extLst>
          </p:cNvPr>
          <p:cNvSpPr>
            <a:spLocks noGrp="1"/>
          </p:cNvSpPr>
          <p:nvPr>
            <p:ph type="sldNum" sz="quarter" idx="11"/>
          </p:nvPr>
        </p:nvSpPr>
        <p:spPr/>
        <p:txBody>
          <a:bodyPr/>
          <a:lstStyle/>
          <a:p>
            <a:pPr>
              <a:spcAft>
                <a:spcPts val="600"/>
              </a:spcAft>
            </a:pPr>
            <a:fld id="{4B73C415-D670-4716-A5EC-CC4D52CA2BAC}" type="slidenum">
              <a:rPr lang="en-US" noProof="0" smtClean="0"/>
              <a:pPr>
                <a:spcAft>
                  <a:spcPts val="600"/>
                </a:spcAft>
              </a:pPr>
              <a:t>6</a:t>
            </a:fld>
            <a:endParaRPr lang="en-US" noProof="0"/>
          </a:p>
        </p:txBody>
      </p:sp>
    </p:spTree>
    <p:extLst>
      <p:ext uri="{BB962C8B-B14F-4D97-AF65-F5344CB8AC3E}">
        <p14:creationId xmlns:p14="http://schemas.microsoft.com/office/powerpoint/2010/main" val="2272209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59DF9E9-D1AE-43D6-80EF-98CE1977ED66}"/>
              </a:ext>
            </a:extLst>
          </p:cNvPr>
          <p:cNvSpPr>
            <a:spLocks noChangeArrowheads="1"/>
          </p:cNvSpPr>
          <p:nvPr/>
        </p:nvSpPr>
        <p:spPr bwMode="auto">
          <a:xfrm>
            <a:off x="4703233" y="1490301"/>
            <a:ext cx="2902452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0DACF139-97BD-4959-9140-3296131EE32A}"/>
              </a:ext>
              <a:ext uri="{C183D7F6-B498-43B3-948B-1728B52AA6E4}">
                <adec:decorative xmlns:adec="http://schemas.microsoft.com/office/drawing/2017/decorative" val="1"/>
              </a:ext>
            </a:extLst>
          </p:cNvPr>
          <p:cNvSpPr/>
          <p:nvPr/>
        </p:nvSpPr>
        <p:spPr>
          <a:xfrm>
            <a:off x="0" y="0"/>
            <a:ext cx="12192000" cy="11300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CBEEEAC-8554-4444-B666-9C4983D05781}"/>
              </a:ext>
            </a:extLst>
          </p:cNvPr>
          <p:cNvSpPr txBox="1"/>
          <p:nvPr/>
        </p:nvSpPr>
        <p:spPr bwMode="gray">
          <a:xfrm>
            <a:off x="3201230" y="225473"/>
            <a:ext cx="6762693" cy="701731"/>
          </a:xfrm>
          <a:prstGeom prst="rect">
            <a:avLst/>
          </a:prstGeom>
          <a:noFill/>
        </p:spPr>
        <p:txBody>
          <a:bodyPr wrap="square" rtlCol="0">
            <a:spAutoFit/>
          </a:bodyPr>
          <a:lstStyle/>
          <a:p>
            <a:pPr>
              <a:lnSpc>
                <a:spcPct val="90000"/>
              </a:lnSpc>
            </a:pPr>
            <a:r>
              <a:rPr lang="en-US" sz="4400" b="1" noProof="1">
                <a:gradFill>
                  <a:gsLst>
                    <a:gs pos="0">
                      <a:schemeClr val="accent1"/>
                    </a:gs>
                    <a:gs pos="51300">
                      <a:schemeClr val="accent2"/>
                    </a:gs>
                    <a:gs pos="100000">
                      <a:schemeClr val="accent3"/>
                    </a:gs>
                  </a:gsLst>
                  <a:lin ang="0" scaled="0"/>
                </a:gradFill>
              </a:rPr>
              <a:t>Mathematical Model</a:t>
            </a:r>
          </a:p>
        </p:txBody>
      </p:sp>
      <p:pic>
        <p:nvPicPr>
          <p:cNvPr id="11" name="Picture 10">
            <a:extLst>
              <a:ext uri="{FF2B5EF4-FFF2-40B4-BE49-F238E27FC236}">
                <a16:creationId xmlns:a16="http://schemas.microsoft.com/office/drawing/2014/main" id="{7C1BF2D3-1F60-4707-8D9B-21221157F70E}"/>
              </a:ext>
            </a:extLst>
          </p:cNvPr>
          <p:cNvPicPr>
            <a:picLocks noChangeAspect="1"/>
          </p:cNvPicPr>
          <p:nvPr/>
        </p:nvPicPr>
        <p:blipFill rotWithShape="1">
          <a:blip r:embed="rId2">
            <a:extLst>
              <a:ext uri="{28A0092B-C50C-407E-A947-70E740481C1C}">
                <a14:useLocalDpi xmlns:a14="http://schemas.microsoft.com/office/drawing/2010/main" val="0"/>
              </a:ext>
            </a:extLst>
          </a:blip>
          <a:srcRect l="23066" t="34920" r="49481" b="24529"/>
          <a:stretch/>
        </p:blipFill>
        <p:spPr>
          <a:xfrm>
            <a:off x="353683" y="1355533"/>
            <a:ext cx="4577751" cy="3803591"/>
          </a:xfrm>
          <a:prstGeom prst="rect">
            <a:avLst/>
          </a:prstGeom>
        </p:spPr>
      </p:pic>
      <p:pic>
        <p:nvPicPr>
          <p:cNvPr id="13" name="Picture 12">
            <a:extLst>
              <a:ext uri="{FF2B5EF4-FFF2-40B4-BE49-F238E27FC236}">
                <a16:creationId xmlns:a16="http://schemas.microsoft.com/office/drawing/2014/main" id="{71B3161B-3FF6-40A5-A3C5-158258709024}"/>
              </a:ext>
            </a:extLst>
          </p:cNvPr>
          <p:cNvPicPr>
            <a:picLocks noChangeAspect="1"/>
          </p:cNvPicPr>
          <p:nvPr/>
        </p:nvPicPr>
        <p:blipFill rotWithShape="1">
          <a:blip r:embed="rId3">
            <a:extLst>
              <a:ext uri="{28A0092B-C50C-407E-A947-70E740481C1C}">
                <a14:useLocalDpi xmlns:a14="http://schemas.microsoft.com/office/drawing/2010/main" val="0"/>
              </a:ext>
            </a:extLst>
          </a:blip>
          <a:srcRect l="21722" t="29207" r="47146" b="18681"/>
          <a:stretch/>
        </p:blipFill>
        <p:spPr>
          <a:xfrm>
            <a:off x="6096000" y="1221689"/>
            <a:ext cx="5819894" cy="5479850"/>
          </a:xfrm>
          <a:prstGeom prst="rect">
            <a:avLst/>
          </a:prstGeom>
        </p:spPr>
      </p:pic>
    </p:spTree>
    <p:extLst>
      <p:ext uri="{BB962C8B-B14F-4D97-AF65-F5344CB8AC3E}">
        <p14:creationId xmlns:p14="http://schemas.microsoft.com/office/powerpoint/2010/main" val="1418102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2F8F40D-2391-45ED-A988-CEC87FA130D3}"/>
              </a:ext>
            </a:extLst>
          </p:cNvPr>
          <p:cNvGraphicFramePr>
            <a:graphicFrameLocks noGrp="1"/>
          </p:cNvGraphicFramePr>
          <p:nvPr>
            <p:extLst>
              <p:ext uri="{D42A27DB-BD31-4B8C-83A1-F6EECF244321}">
                <p14:modId xmlns:p14="http://schemas.microsoft.com/office/powerpoint/2010/main" val="1965472380"/>
              </p:ext>
            </p:extLst>
          </p:nvPr>
        </p:nvGraphicFramePr>
        <p:xfrm>
          <a:off x="777816" y="1635514"/>
          <a:ext cx="10636368" cy="4351337"/>
        </p:xfrm>
        <a:graphic>
          <a:graphicData uri="http://schemas.openxmlformats.org/drawingml/2006/table">
            <a:tbl>
              <a:tblPr/>
              <a:tblGrid>
                <a:gridCol w="973151">
                  <a:extLst>
                    <a:ext uri="{9D8B030D-6E8A-4147-A177-3AD203B41FA5}">
                      <a16:colId xmlns:a16="http://schemas.microsoft.com/office/drawing/2014/main" val="1945626694"/>
                    </a:ext>
                  </a:extLst>
                </a:gridCol>
                <a:gridCol w="2151175">
                  <a:extLst>
                    <a:ext uri="{9D8B030D-6E8A-4147-A177-3AD203B41FA5}">
                      <a16:colId xmlns:a16="http://schemas.microsoft.com/office/drawing/2014/main" val="3735209312"/>
                    </a:ext>
                  </a:extLst>
                </a:gridCol>
                <a:gridCol w="3158471">
                  <a:extLst>
                    <a:ext uri="{9D8B030D-6E8A-4147-A177-3AD203B41FA5}">
                      <a16:colId xmlns:a16="http://schemas.microsoft.com/office/drawing/2014/main" val="3921366600"/>
                    </a:ext>
                  </a:extLst>
                </a:gridCol>
                <a:gridCol w="2321905">
                  <a:extLst>
                    <a:ext uri="{9D8B030D-6E8A-4147-A177-3AD203B41FA5}">
                      <a16:colId xmlns:a16="http://schemas.microsoft.com/office/drawing/2014/main" val="577640884"/>
                    </a:ext>
                  </a:extLst>
                </a:gridCol>
                <a:gridCol w="2031666">
                  <a:extLst>
                    <a:ext uri="{9D8B030D-6E8A-4147-A177-3AD203B41FA5}">
                      <a16:colId xmlns:a16="http://schemas.microsoft.com/office/drawing/2014/main" val="1042795057"/>
                    </a:ext>
                  </a:extLst>
                </a:gridCol>
              </a:tblGrid>
              <a:tr h="721233">
                <a:tc>
                  <a:txBody>
                    <a:bodyPr/>
                    <a:lstStyle/>
                    <a:p>
                      <a:pPr marL="88900" marR="88900" algn="ctr" rtl="0" fontAlgn="t">
                        <a:spcBef>
                          <a:spcPts val="1200"/>
                        </a:spcBef>
                        <a:spcAft>
                          <a:spcPts val="0"/>
                        </a:spcAft>
                      </a:pPr>
                      <a:r>
                        <a:rPr lang="en-IN" sz="1400" b="1" i="0" u="none" strike="noStrike">
                          <a:solidFill>
                            <a:srgbClr val="000000"/>
                          </a:solidFill>
                          <a:effectLst/>
                          <a:latin typeface="Times New Roman" panose="02020603050405020304" pitchFamily="18" charset="0"/>
                        </a:rPr>
                        <a:t>Sr. No</a:t>
                      </a:r>
                      <a:endParaRPr lang="en-IN" sz="2800">
                        <a:effectLst/>
                      </a:endParaRPr>
                    </a:p>
                  </a:txBody>
                  <a:tcPr marL="37408" marR="37408" marT="37408" marB="37408">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algn="ctr" rtl="0" fontAlgn="t">
                        <a:spcBef>
                          <a:spcPts val="1200"/>
                        </a:spcBef>
                        <a:spcAft>
                          <a:spcPts val="0"/>
                        </a:spcAft>
                      </a:pPr>
                      <a:r>
                        <a:rPr lang="en-IN" sz="1400" b="1" i="0" u="none" strike="noStrike" dirty="0">
                          <a:solidFill>
                            <a:srgbClr val="000000"/>
                          </a:solidFill>
                          <a:effectLst/>
                          <a:latin typeface="Times New Roman" panose="02020603050405020304" pitchFamily="18" charset="0"/>
                        </a:rPr>
                        <a:t>Title and Authors</a:t>
                      </a:r>
                      <a:endParaRPr lang="en-IN" sz="2800" dirty="0">
                        <a:effectLst/>
                      </a:endParaRPr>
                    </a:p>
                  </a:txBody>
                  <a:tcPr marL="37408" marR="37408" marT="37408" marB="37408">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165100" marR="139700" algn="ctr" rtl="0" fontAlgn="t">
                        <a:spcBef>
                          <a:spcPts val="0"/>
                        </a:spcBef>
                        <a:spcAft>
                          <a:spcPts val="0"/>
                        </a:spcAft>
                      </a:pPr>
                      <a:r>
                        <a:rPr lang="en-US" sz="1400" b="1" i="0" u="none" strike="noStrike" dirty="0">
                          <a:solidFill>
                            <a:srgbClr val="000000"/>
                          </a:solidFill>
                          <a:effectLst/>
                          <a:latin typeface="Times New Roman" panose="02020603050405020304" pitchFamily="18" charset="0"/>
                        </a:rPr>
                        <a:t>Conference Name and Publication</a:t>
                      </a:r>
                      <a:endParaRPr lang="en-US" sz="2800" dirty="0">
                        <a:effectLst/>
                      </a:endParaRPr>
                    </a:p>
                    <a:p>
                      <a:pPr marL="88900" marR="88900" algn="ctr" rtl="0" fontAlgn="t">
                        <a:spcBef>
                          <a:spcPts val="1200"/>
                        </a:spcBef>
                        <a:spcAft>
                          <a:spcPts val="0"/>
                        </a:spcAft>
                      </a:pPr>
                      <a:r>
                        <a:rPr lang="en-US" sz="1400" b="1" i="0" u="none" strike="noStrike" dirty="0">
                          <a:solidFill>
                            <a:srgbClr val="000000"/>
                          </a:solidFill>
                          <a:effectLst/>
                          <a:latin typeface="Times New Roman" panose="02020603050405020304" pitchFamily="18" charset="0"/>
                        </a:rPr>
                        <a:t>Year</a:t>
                      </a:r>
                      <a:endParaRPr lang="en-US" sz="2800" dirty="0">
                        <a:effectLst/>
                      </a:endParaRPr>
                    </a:p>
                  </a:txBody>
                  <a:tcPr marL="37408" marR="37408" marT="37408" marB="37408">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algn="ctr" rtl="0" fontAlgn="t">
                        <a:spcBef>
                          <a:spcPts val="1200"/>
                        </a:spcBef>
                        <a:spcAft>
                          <a:spcPts val="0"/>
                        </a:spcAft>
                      </a:pPr>
                      <a:r>
                        <a:rPr lang="en-US" sz="1400" b="1" i="0" u="none" strike="noStrike">
                          <a:solidFill>
                            <a:srgbClr val="000000"/>
                          </a:solidFill>
                          <a:effectLst/>
                          <a:latin typeface="Times New Roman" panose="02020603050405020304" pitchFamily="18" charset="0"/>
                        </a:rPr>
                        <a:t>Topic Reviewed/ Algorithms or methodology used</a:t>
                      </a:r>
                      <a:endParaRPr lang="en-US" sz="2800">
                        <a:effectLst/>
                      </a:endParaRPr>
                    </a:p>
                  </a:txBody>
                  <a:tcPr marL="37408" marR="37408" marT="37408" marB="37408">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algn="ctr" rtl="0" fontAlgn="t">
                        <a:spcBef>
                          <a:spcPts val="1200"/>
                        </a:spcBef>
                        <a:spcAft>
                          <a:spcPts val="0"/>
                        </a:spcAft>
                      </a:pPr>
                      <a:r>
                        <a:rPr lang="en-IN" sz="1400" b="1" i="0" u="none" strike="noStrike">
                          <a:solidFill>
                            <a:srgbClr val="000000"/>
                          </a:solidFill>
                          <a:effectLst/>
                          <a:latin typeface="Times New Roman" panose="02020603050405020304" pitchFamily="18" charset="0"/>
                        </a:rPr>
                        <a:t>Future Scope</a:t>
                      </a:r>
                      <a:endParaRPr lang="en-IN" sz="2800">
                        <a:effectLst/>
                      </a:endParaRPr>
                    </a:p>
                  </a:txBody>
                  <a:tcPr marL="37408" marR="37408" marT="37408" marB="37408">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3203726"/>
                  </a:ext>
                </a:extLst>
              </a:tr>
              <a:tr h="3630104">
                <a:tc>
                  <a:txBody>
                    <a:bodyPr/>
                    <a:lstStyle/>
                    <a:p>
                      <a:pPr marL="88900" marR="88900" algn="ctr" rtl="0" fontAlgn="t">
                        <a:spcBef>
                          <a:spcPts val="1200"/>
                        </a:spcBef>
                        <a:spcAft>
                          <a:spcPts val="0"/>
                        </a:spcAft>
                      </a:pPr>
                      <a:r>
                        <a:rPr lang="en-IN" sz="1400" b="0" i="0" u="none" strike="noStrike">
                          <a:solidFill>
                            <a:srgbClr val="000000"/>
                          </a:solidFill>
                          <a:effectLst/>
                          <a:latin typeface="Times New Roman" panose="02020603050405020304" pitchFamily="18" charset="0"/>
                        </a:rPr>
                        <a:t>1.</a:t>
                      </a:r>
                      <a:endParaRPr lang="en-IN" sz="2800">
                        <a:effectLst/>
                      </a:endParaRPr>
                    </a:p>
                  </a:txBody>
                  <a:tcPr marL="37408" marR="37408" marT="37408" marB="37408">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algn="just" rtl="0" fontAlgn="t">
                        <a:spcBef>
                          <a:spcPts val="1200"/>
                        </a:spcBef>
                        <a:spcAft>
                          <a:spcPts val="0"/>
                        </a:spcAft>
                      </a:pPr>
                      <a:r>
                        <a:rPr lang="en-IN" sz="1200" b="0" i="0" u="none" strike="noStrike" dirty="0">
                          <a:solidFill>
                            <a:srgbClr val="000000"/>
                          </a:solidFill>
                          <a:effectLst/>
                          <a:latin typeface="Times New Roman" panose="02020603050405020304" pitchFamily="18" charset="0"/>
                        </a:rPr>
                        <a:t>Continuous Finger Gesture Spotting and Recognition Based on Similarities Between Start and End Frames</a:t>
                      </a:r>
                      <a:endParaRPr lang="en-IN" sz="2800" dirty="0">
                        <a:effectLst/>
                      </a:endParaRPr>
                    </a:p>
                    <a:p>
                      <a:pPr marL="88900" marR="88900" rtl="0" fontAlgn="t">
                        <a:spcBef>
                          <a:spcPts val="1200"/>
                        </a:spcBef>
                        <a:spcAft>
                          <a:spcPts val="0"/>
                        </a:spcAft>
                      </a:pPr>
                      <a:r>
                        <a:rPr lang="en-IN" sz="1200" b="0" i="0" u="none" strike="noStrike" dirty="0">
                          <a:solidFill>
                            <a:srgbClr val="000000"/>
                          </a:solidFill>
                          <a:effectLst/>
                          <a:latin typeface="Times New Roman" panose="02020603050405020304" pitchFamily="18" charset="0"/>
                        </a:rPr>
                        <a:t> </a:t>
                      </a:r>
                      <a:endParaRPr lang="en-IN" sz="2800" dirty="0">
                        <a:effectLst/>
                      </a:endParaRPr>
                    </a:p>
                    <a:p>
                      <a:pPr marL="88900" marR="88900" algn="just" rtl="0" fontAlgn="t">
                        <a:spcBef>
                          <a:spcPts val="1200"/>
                        </a:spcBef>
                        <a:spcAft>
                          <a:spcPts val="0"/>
                        </a:spcAft>
                      </a:pPr>
                      <a:r>
                        <a:rPr lang="en-IN" sz="1200" b="0" i="0" u="none" strike="noStrike" dirty="0">
                          <a:solidFill>
                            <a:srgbClr val="000000"/>
                          </a:solidFill>
                          <a:effectLst/>
                          <a:latin typeface="Times New Roman" panose="02020603050405020304" pitchFamily="18" charset="0"/>
                        </a:rPr>
                        <a:t>Gibran Benitez-Garcia; Muhammad </a:t>
                      </a:r>
                      <a:r>
                        <a:rPr lang="en-IN" sz="1200" b="0" i="0" u="none" strike="noStrike" dirty="0" err="1">
                          <a:solidFill>
                            <a:srgbClr val="000000"/>
                          </a:solidFill>
                          <a:effectLst/>
                          <a:latin typeface="Times New Roman" panose="02020603050405020304" pitchFamily="18" charset="0"/>
                        </a:rPr>
                        <a:t>Haris</a:t>
                      </a:r>
                      <a:r>
                        <a:rPr lang="en-IN" sz="1200" b="0" i="0" u="none" strike="noStrike" dirty="0">
                          <a:solidFill>
                            <a:srgbClr val="000000"/>
                          </a:solidFill>
                          <a:effectLst/>
                          <a:latin typeface="Times New Roman" panose="02020603050405020304" pitchFamily="18" charset="0"/>
                        </a:rPr>
                        <a:t>; Yoshiyuki Tsuda; </a:t>
                      </a:r>
                      <a:r>
                        <a:rPr lang="en-IN" sz="1200" b="0" i="0" u="none" strike="noStrike" dirty="0" err="1">
                          <a:solidFill>
                            <a:srgbClr val="000000"/>
                          </a:solidFill>
                          <a:effectLst/>
                          <a:latin typeface="Times New Roman" panose="02020603050405020304" pitchFamily="18" charset="0"/>
                        </a:rPr>
                        <a:t>Norimichi</a:t>
                      </a:r>
                      <a:r>
                        <a:rPr lang="en-IN" sz="1200" b="0" i="0" u="none" strike="noStrike" dirty="0">
                          <a:solidFill>
                            <a:srgbClr val="000000"/>
                          </a:solidFill>
                          <a:effectLst/>
                          <a:latin typeface="Times New Roman" panose="02020603050405020304" pitchFamily="18" charset="0"/>
                        </a:rPr>
                        <a:t> </a:t>
                      </a:r>
                      <a:r>
                        <a:rPr lang="en-IN" sz="1200" b="0" i="0" u="none" strike="noStrike" dirty="0" err="1">
                          <a:solidFill>
                            <a:srgbClr val="000000"/>
                          </a:solidFill>
                          <a:effectLst/>
                          <a:latin typeface="Times New Roman" panose="02020603050405020304" pitchFamily="18" charset="0"/>
                        </a:rPr>
                        <a:t>Ukita</a:t>
                      </a:r>
                      <a:endParaRPr lang="en-IN" sz="2800" dirty="0">
                        <a:effectLst/>
                      </a:endParaRPr>
                    </a:p>
                  </a:txBody>
                  <a:tcPr marL="37408" marR="37408" marT="37408" marB="37408">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algn="just" rtl="0" fontAlgn="t">
                        <a:spcBef>
                          <a:spcPts val="1200"/>
                        </a:spcBef>
                        <a:spcAft>
                          <a:spcPts val="0"/>
                        </a:spcAft>
                      </a:pPr>
                      <a:r>
                        <a:rPr lang="en-IN" sz="1200" b="0" i="0" u="none" strike="noStrike" dirty="0">
                          <a:solidFill>
                            <a:srgbClr val="000000"/>
                          </a:solidFill>
                          <a:effectLst/>
                          <a:latin typeface="Times New Roman" panose="02020603050405020304" pitchFamily="18" charset="0"/>
                        </a:rPr>
                        <a:t>G. Benitez-Garcia, M. </a:t>
                      </a:r>
                      <a:r>
                        <a:rPr lang="en-IN" sz="1200" b="0" i="0" u="none" strike="noStrike" dirty="0" err="1">
                          <a:solidFill>
                            <a:srgbClr val="000000"/>
                          </a:solidFill>
                          <a:effectLst/>
                          <a:latin typeface="Times New Roman" panose="02020603050405020304" pitchFamily="18" charset="0"/>
                        </a:rPr>
                        <a:t>Haris</a:t>
                      </a:r>
                      <a:r>
                        <a:rPr lang="en-IN" sz="1200" b="0" i="0" u="none" strike="noStrike" dirty="0">
                          <a:solidFill>
                            <a:srgbClr val="000000"/>
                          </a:solidFill>
                          <a:effectLst/>
                          <a:latin typeface="Times New Roman" panose="02020603050405020304" pitchFamily="18" charset="0"/>
                        </a:rPr>
                        <a:t>, Y. Tsuda and N. </a:t>
                      </a:r>
                      <a:r>
                        <a:rPr lang="en-IN" sz="1200" b="0" i="0" u="none" strike="noStrike" dirty="0" err="1">
                          <a:solidFill>
                            <a:srgbClr val="000000"/>
                          </a:solidFill>
                          <a:effectLst/>
                          <a:latin typeface="Times New Roman" panose="02020603050405020304" pitchFamily="18" charset="0"/>
                        </a:rPr>
                        <a:t>Ukita</a:t>
                      </a:r>
                      <a:r>
                        <a:rPr lang="en-IN" sz="1200" b="0" i="0" u="none" strike="noStrike" dirty="0">
                          <a:solidFill>
                            <a:srgbClr val="000000"/>
                          </a:solidFill>
                          <a:effectLst/>
                          <a:latin typeface="Times New Roman" panose="02020603050405020304" pitchFamily="18" charset="0"/>
                        </a:rPr>
                        <a:t>, "Continuous Finger Gesture Spotting and Recognition Based on Similarities Between Start and End Frames," in IEEE Transactions on Intelligent Transportation Systems, </a:t>
                      </a:r>
                      <a:r>
                        <a:rPr lang="en-IN" sz="1200" b="0" i="0" u="none" strike="noStrike" dirty="0" err="1">
                          <a:solidFill>
                            <a:srgbClr val="000000"/>
                          </a:solidFill>
                          <a:effectLst/>
                          <a:latin typeface="Times New Roman" panose="02020603050405020304" pitchFamily="18" charset="0"/>
                        </a:rPr>
                        <a:t>doi</a:t>
                      </a:r>
                      <a:r>
                        <a:rPr lang="en-IN" sz="1200" b="0" i="0" u="none" strike="noStrike" dirty="0">
                          <a:solidFill>
                            <a:srgbClr val="000000"/>
                          </a:solidFill>
                          <a:effectLst/>
                          <a:latin typeface="Times New Roman" panose="02020603050405020304" pitchFamily="18" charset="0"/>
                        </a:rPr>
                        <a:t>: 10.1109/TITS.2020.3010306.</a:t>
                      </a:r>
                      <a:endParaRPr lang="en-IN" sz="2800" dirty="0">
                        <a:effectLst/>
                      </a:endParaRPr>
                    </a:p>
                  </a:txBody>
                  <a:tcPr marL="37408" marR="37408" marT="37408" marB="37408">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200" b="0" i="0" u="none" strike="noStrike" dirty="0">
                          <a:solidFill>
                            <a:srgbClr val="000000"/>
                          </a:solidFill>
                          <a:effectLst/>
                          <a:latin typeface="Times New Roman" panose="02020603050405020304" pitchFamily="18" charset="0"/>
                        </a:rPr>
                        <a:t>Gesture recognition based on a temporal normalization of features extracted from the set of spotted frames. This normalization enables the representation of any gesture with the same limited number of features. Ensure real-time performance by proposing an approach based on compact deep neural networks. A realistic driving setup to capture a dataset of continuous finger gestures.</a:t>
                      </a:r>
                      <a:endParaRPr lang="en-US" sz="2800" dirty="0">
                        <a:effectLst/>
                      </a:endParaRPr>
                    </a:p>
                  </a:txBody>
                  <a:tcPr marL="37408" marR="37408" marT="37408" marB="37408">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200" b="0" i="0" u="none" strike="noStrike" dirty="0">
                          <a:solidFill>
                            <a:srgbClr val="000000"/>
                          </a:solidFill>
                          <a:effectLst/>
                          <a:latin typeface="Times New Roman" panose="02020603050405020304" pitchFamily="18" charset="0"/>
                        </a:rPr>
                        <a:t>Plan to implement an end to end optimization.</a:t>
                      </a:r>
                      <a:endParaRPr lang="en-US" sz="2800" dirty="0">
                        <a:effectLst/>
                      </a:endParaRPr>
                    </a:p>
                    <a:p>
                      <a:pPr marL="88900" marR="88900" rtl="0" fontAlgn="t">
                        <a:spcBef>
                          <a:spcPts val="1200"/>
                        </a:spcBef>
                        <a:spcAft>
                          <a:spcPts val="0"/>
                        </a:spcAft>
                      </a:pPr>
                      <a:r>
                        <a:rPr lang="en-US" sz="1200" b="0" i="0" u="none" strike="noStrike" dirty="0">
                          <a:solidFill>
                            <a:srgbClr val="000000"/>
                          </a:solidFill>
                          <a:effectLst/>
                          <a:latin typeface="Times New Roman" panose="02020603050405020304" pitchFamily="18" charset="0"/>
                        </a:rPr>
                        <a:t>To evaluate approach in the presence of natural hand movements that may look like target gestures, as well as in extreme illumination conditions, such as night driving in a real-world environment.</a:t>
                      </a:r>
                      <a:endParaRPr lang="en-US" sz="2800" dirty="0">
                        <a:effectLst/>
                      </a:endParaRPr>
                    </a:p>
                  </a:txBody>
                  <a:tcPr marL="37408" marR="37408" marT="37408" marB="37408">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0330273"/>
                  </a:ext>
                </a:extLst>
              </a:tr>
            </a:tbl>
          </a:graphicData>
        </a:graphic>
      </p:graphicFrame>
      <p:sp>
        <p:nvSpPr>
          <p:cNvPr id="4" name="Rectangle 1">
            <a:extLst>
              <a:ext uri="{FF2B5EF4-FFF2-40B4-BE49-F238E27FC236}">
                <a16:creationId xmlns:a16="http://schemas.microsoft.com/office/drawing/2014/main" id="{C59DF9E9-D1AE-43D6-80EF-98CE1977ED66}"/>
              </a:ext>
            </a:extLst>
          </p:cNvPr>
          <p:cNvSpPr>
            <a:spLocks noChangeArrowheads="1"/>
          </p:cNvSpPr>
          <p:nvPr/>
        </p:nvSpPr>
        <p:spPr bwMode="auto">
          <a:xfrm>
            <a:off x="4703233" y="1490301"/>
            <a:ext cx="2902452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0DACF139-97BD-4959-9140-3296131EE32A}"/>
              </a:ext>
              <a:ext uri="{C183D7F6-B498-43B3-948B-1728B52AA6E4}">
                <adec:decorative xmlns:adec="http://schemas.microsoft.com/office/drawing/2017/decorative" val="1"/>
              </a:ext>
            </a:extLst>
          </p:cNvPr>
          <p:cNvSpPr/>
          <p:nvPr/>
        </p:nvSpPr>
        <p:spPr>
          <a:xfrm>
            <a:off x="0" y="0"/>
            <a:ext cx="12192000" cy="11300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CBEEEAC-8554-4444-B666-9C4983D05781}"/>
              </a:ext>
            </a:extLst>
          </p:cNvPr>
          <p:cNvSpPr txBox="1"/>
          <p:nvPr/>
        </p:nvSpPr>
        <p:spPr bwMode="gray">
          <a:xfrm>
            <a:off x="3470845" y="214164"/>
            <a:ext cx="6762693" cy="701731"/>
          </a:xfrm>
          <a:prstGeom prst="rect">
            <a:avLst/>
          </a:prstGeom>
          <a:noFill/>
        </p:spPr>
        <p:txBody>
          <a:bodyPr wrap="square" rtlCol="0">
            <a:spAutoFit/>
          </a:bodyPr>
          <a:lstStyle/>
          <a:p>
            <a:pPr>
              <a:lnSpc>
                <a:spcPct val="90000"/>
              </a:lnSpc>
            </a:pPr>
            <a:r>
              <a:rPr lang="en-US" sz="4400" b="1" noProof="1">
                <a:gradFill>
                  <a:gsLst>
                    <a:gs pos="0">
                      <a:schemeClr val="accent1"/>
                    </a:gs>
                    <a:gs pos="51300">
                      <a:schemeClr val="accent2"/>
                    </a:gs>
                    <a:gs pos="100000">
                      <a:schemeClr val="accent3"/>
                    </a:gs>
                  </a:gsLst>
                  <a:lin ang="0" scaled="0"/>
                </a:gradFill>
              </a:rPr>
              <a:t>Literature Review</a:t>
            </a:r>
          </a:p>
        </p:txBody>
      </p:sp>
    </p:spTree>
    <p:extLst>
      <p:ext uri="{BB962C8B-B14F-4D97-AF65-F5344CB8AC3E}">
        <p14:creationId xmlns:p14="http://schemas.microsoft.com/office/powerpoint/2010/main" val="2685620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BA49C6-9EF9-4C13-AEE7-FA758D3DD2F8}"/>
              </a:ext>
            </a:extLst>
          </p:cNvPr>
          <p:cNvSpPr>
            <a:spLocks noGrp="1"/>
          </p:cNvSpPr>
          <p:nvPr>
            <p:ph type="sldNum" sz="quarter" idx="11"/>
          </p:nvPr>
        </p:nvSpPr>
        <p:spPr/>
        <p:txBody>
          <a:bodyPr/>
          <a:lstStyle/>
          <a:p>
            <a:fld id="{4B73C415-D670-4716-A5EC-CC4D52CA2BAC}" type="slidenum">
              <a:rPr lang="en-US" noProof="0" smtClean="0"/>
              <a:pPr/>
              <a:t>9</a:t>
            </a:fld>
            <a:endParaRPr lang="en-US" noProof="0" dirty="0"/>
          </a:p>
        </p:txBody>
      </p:sp>
      <p:graphicFrame>
        <p:nvGraphicFramePr>
          <p:cNvPr id="3" name="Table 2">
            <a:extLst>
              <a:ext uri="{FF2B5EF4-FFF2-40B4-BE49-F238E27FC236}">
                <a16:creationId xmlns:a16="http://schemas.microsoft.com/office/drawing/2014/main" id="{6DEA3D51-996E-4782-98C8-7A9377BE3A2C}"/>
              </a:ext>
            </a:extLst>
          </p:cNvPr>
          <p:cNvGraphicFramePr>
            <a:graphicFrameLocks noGrp="1"/>
          </p:cNvGraphicFramePr>
          <p:nvPr>
            <p:extLst>
              <p:ext uri="{D42A27DB-BD31-4B8C-83A1-F6EECF244321}">
                <p14:modId xmlns:p14="http://schemas.microsoft.com/office/powerpoint/2010/main" val="3532824031"/>
              </p:ext>
            </p:extLst>
          </p:nvPr>
        </p:nvGraphicFramePr>
        <p:xfrm>
          <a:off x="785004" y="388938"/>
          <a:ext cx="10808898" cy="2000579"/>
        </p:xfrm>
        <a:graphic>
          <a:graphicData uri="http://schemas.openxmlformats.org/drawingml/2006/table">
            <a:tbl>
              <a:tblPr/>
              <a:tblGrid>
                <a:gridCol w="918063">
                  <a:extLst>
                    <a:ext uri="{9D8B030D-6E8A-4147-A177-3AD203B41FA5}">
                      <a16:colId xmlns:a16="http://schemas.microsoft.com/office/drawing/2014/main" val="3653587343"/>
                    </a:ext>
                  </a:extLst>
                </a:gridCol>
                <a:gridCol w="1749518">
                  <a:extLst>
                    <a:ext uri="{9D8B030D-6E8A-4147-A177-3AD203B41FA5}">
                      <a16:colId xmlns:a16="http://schemas.microsoft.com/office/drawing/2014/main" val="2806492106"/>
                    </a:ext>
                  </a:extLst>
                </a:gridCol>
                <a:gridCol w="3568322">
                  <a:extLst>
                    <a:ext uri="{9D8B030D-6E8A-4147-A177-3AD203B41FA5}">
                      <a16:colId xmlns:a16="http://schemas.microsoft.com/office/drawing/2014/main" val="2713752087"/>
                    </a:ext>
                  </a:extLst>
                </a:gridCol>
                <a:gridCol w="2598293">
                  <a:extLst>
                    <a:ext uri="{9D8B030D-6E8A-4147-A177-3AD203B41FA5}">
                      <a16:colId xmlns:a16="http://schemas.microsoft.com/office/drawing/2014/main" val="1027776942"/>
                    </a:ext>
                  </a:extLst>
                </a:gridCol>
                <a:gridCol w="1974702">
                  <a:extLst>
                    <a:ext uri="{9D8B030D-6E8A-4147-A177-3AD203B41FA5}">
                      <a16:colId xmlns:a16="http://schemas.microsoft.com/office/drawing/2014/main" val="1311974114"/>
                    </a:ext>
                  </a:extLst>
                </a:gridCol>
              </a:tblGrid>
              <a:tr h="2000579">
                <a:tc>
                  <a:txBody>
                    <a:bodyPr/>
                    <a:lstStyle/>
                    <a:p>
                      <a:pPr marL="88900" marR="88900" algn="ctr" rtl="0" fontAlgn="t">
                        <a:spcBef>
                          <a:spcPts val="1200"/>
                        </a:spcBef>
                        <a:spcAft>
                          <a:spcPts val="0"/>
                        </a:spcAft>
                      </a:pPr>
                      <a:r>
                        <a:rPr lang="en-IN" sz="1400" b="0" i="0" u="none" strike="noStrike" dirty="0">
                          <a:solidFill>
                            <a:srgbClr val="000000"/>
                          </a:solidFill>
                          <a:effectLst/>
                          <a:latin typeface="Times New Roman" panose="02020603050405020304" pitchFamily="18" charset="0"/>
                        </a:rPr>
                        <a:t>2.</a:t>
                      </a:r>
                      <a:endParaRPr lang="en-IN" sz="2000" dirty="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algn="just" rtl="0" fontAlgn="t">
                        <a:spcBef>
                          <a:spcPts val="1200"/>
                        </a:spcBef>
                        <a:spcAft>
                          <a:spcPts val="0"/>
                        </a:spcAft>
                      </a:pPr>
                      <a:r>
                        <a:rPr lang="en-IN" sz="1200" b="0" i="0" u="none" strike="noStrike" dirty="0">
                          <a:solidFill>
                            <a:srgbClr val="000000"/>
                          </a:solidFill>
                          <a:effectLst/>
                          <a:latin typeface="Times New Roman" panose="02020603050405020304" pitchFamily="18" charset="0"/>
                        </a:rPr>
                        <a:t>New hand gesture recognition method for mouse operations</a:t>
                      </a:r>
                      <a:endParaRPr lang="en-IN" sz="2000" dirty="0">
                        <a:effectLst/>
                      </a:endParaRPr>
                    </a:p>
                    <a:p>
                      <a:pPr marL="88900" marR="88900" algn="just" rtl="0" fontAlgn="t">
                        <a:spcBef>
                          <a:spcPts val="1200"/>
                        </a:spcBef>
                        <a:spcAft>
                          <a:spcPts val="0"/>
                        </a:spcAft>
                      </a:pPr>
                      <a:r>
                        <a:rPr lang="en-IN" sz="1200" b="0" i="0" u="none" strike="noStrike" dirty="0">
                          <a:solidFill>
                            <a:srgbClr val="000000"/>
                          </a:solidFill>
                          <a:effectLst/>
                          <a:latin typeface="Times New Roman" panose="02020603050405020304" pitchFamily="18" charset="0"/>
                        </a:rPr>
                        <a:t> </a:t>
                      </a:r>
                      <a:endParaRPr lang="en-IN" sz="2000" dirty="0">
                        <a:effectLst/>
                      </a:endParaRPr>
                    </a:p>
                    <a:p>
                      <a:pPr marL="88900" marR="88900" algn="just" rtl="0" fontAlgn="t">
                        <a:spcBef>
                          <a:spcPts val="1200"/>
                        </a:spcBef>
                        <a:spcAft>
                          <a:spcPts val="0"/>
                        </a:spcAft>
                      </a:pPr>
                      <a:r>
                        <a:rPr lang="en-IN" sz="1200" b="0" i="0" u="none" strike="noStrike" dirty="0">
                          <a:solidFill>
                            <a:schemeClr val="tx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Ehsan ul </a:t>
                      </a:r>
                      <a:r>
                        <a:rPr lang="en-IN" sz="1200" b="0" i="0" u="none" strike="noStrike" dirty="0" err="1">
                          <a:solidFill>
                            <a:schemeClr val="tx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Haq</a:t>
                      </a:r>
                      <a:r>
                        <a:rPr lang="en-IN" sz="1200" b="0" i="0" u="none" strike="noStrike" dirty="0">
                          <a:solidFill>
                            <a:schemeClr val="tx1"/>
                          </a:solidFill>
                          <a:effectLst/>
                          <a:latin typeface="Times New Roman" panose="02020603050405020304" pitchFamily="18" charset="0"/>
                        </a:rPr>
                        <a:t>; Syed Jahanzeb Hussain Pirzada; Mirza Waqar </a:t>
                      </a:r>
                      <a:r>
                        <a:rPr lang="en-IN" sz="1200" b="0" i="0" u="none" strike="noStrike" dirty="0" err="1">
                          <a:solidFill>
                            <a:schemeClr val="tx1"/>
                          </a:solidFill>
                          <a:effectLst/>
                          <a:latin typeface="Times New Roman" panose="02020603050405020304" pitchFamily="18" charset="0"/>
                        </a:rPr>
                        <a:t>Baig</a:t>
                      </a:r>
                      <a:r>
                        <a:rPr lang="en-IN" sz="1200" b="0" i="0" u="none" strike="noStrike" dirty="0">
                          <a:solidFill>
                            <a:schemeClr val="tx1"/>
                          </a:solidFill>
                          <a:effectLst/>
                          <a:latin typeface="Times New Roman" panose="02020603050405020304" pitchFamily="18" charset="0"/>
                        </a:rPr>
                        <a:t>; </a:t>
                      </a:r>
                      <a:r>
                        <a:rPr lang="en-IN" sz="1200" b="0" i="0" u="none" strike="noStrike" dirty="0" err="1">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Hyunchul</a:t>
                      </a:r>
                      <a:r>
                        <a:rPr lang="en-IN" sz="1200" b="0" i="0" u="none" strike="noStrike"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 Shin</a:t>
                      </a:r>
                      <a:endParaRPr lang="en-IN" sz="2000" u="none" dirty="0">
                        <a:solidFill>
                          <a:schemeClr val="tx1"/>
                        </a:solidFill>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IN" sz="1200" b="0" i="0" u="none" strike="noStrike" dirty="0">
                          <a:solidFill>
                            <a:srgbClr val="000000"/>
                          </a:solidFill>
                          <a:effectLst/>
                          <a:latin typeface="Times New Roman" panose="02020603050405020304" pitchFamily="18" charset="0"/>
                        </a:rPr>
                        <a:t>E. u. </a:t>
                      </a:r>
                      <a:r>
                        <a:rPr lang="en-IN" sz="1200" b="0" i="0" u="none" strike="noStrike" dirty="0" err="1">
                          <a:solidFill>
                            <a:srgbClr val="000000"/>
                          </a:solidFill>
                          <a:effectLst/>
                          <a:latin typeface="Times New Roman" panose="02020603050405020304" pitchFamily="18" charset="0"/>
                        </a:rPr>
                        <a:t>Haq</a:t>
                      </a:r>
                      <a:r>
                        <a:rPr lang="en-IN" sz="1200" b="0" i="0" u="none" strike="noStrike" dirty="0">
                          <a:solidFill>
                            <a:srgbClr val="000000"/>
                          </a:solidFill>
                          <a:effectLst/>
                          <a:latin typeface="Times New Roman" panose="02020603050405020304" pitchFamily="18" charset="0"/>
                        </a:rPr>
                        <a:t>, S. J. H. Pirzada, M. W. </a:t>
                      </a:r>
                      <a:r>
                        <a:rPr lang="en-IN" sz="1200" b="0" i="0" u="none" strike="noStrike" dirty="0" err="1">
                          <a:solidFill>
                            <a:srgbClr val="000000"/>
                          </a:solidFill>
                          <a:effectLst/>
                          <a:latin typeface="Times New Roman" panose="02020603050405020304" pitchFamily="18" charset="0"/>
                        </a:rPr>
                        <a:t>Baig</a:t>
                      </a:r>
                      <a:r>
                        <a:rPr lang="en-IN" sz="1200" b="0" i="0" u="none" strike="noStrike" dirty="0">
                          <a:solidFill>
                            <a:srgbClr val="000000"/>
                          </a:solidFill>
                          <a:effectLst/>
                          <a:latin typeface="Times New Roman" panose="02020603050405020304" pitchFamily="18" charset="0"/>
                        </a:rPr>
                        <a:t> and H. Shin, "New hand gesture recognition method for mouse operations," 2011 IEEE 54th International Midwest Symposium on Circuits and Systems (MWSCAS), 2011, pp. 1-4, </a:t>
                      </a:r>
                      <a:r>
                        <a:rPr lang="en-IN" sz="1200" b="0" i="0" u="none" strike="noStrike" dirty="0" err="1">
                          <a:solidFill>
                            <a:srgbClr val="000000"/>
                          </a:solidFill>
                          <a:effectLst/>
                          <a:latin typeface="Times New Roman" panose="02020603050405020304" pitchFamily="18" charset="0"/>
                        </a:rPr>
                        <a:t>doi</a:t>
                      </a:r>
                      <a:r>
                        <a:rPr lang="en-IN" sz="1200" b="0" i="0" u="none" strike="noStrike" dirty="0">
                          <a:solidFill>
                            <a:srgbClr val="000000"/>
                          </a:solidFill>
                          <a:effectLst/>
                          <a:latin typeface="Times New Roman" panose="02020603050405020304" pitchFamily="18" charset="0"/>
                        </a:rPr>
                        <a:t>: 10.1109/MWSCAS.2011.6026330.</a:t>
                      </a:r>
                      <a:endParaRPr lang="en-IN" sz="2000" dirty="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200" b="0" i="0" u="none" strike="noStrike" dirty="0">
                          <a:solidFill>
                            <a:srgbClr val="000000"/>
                          </a:solidFill>
                          <a:effectLst/>
                          <a:latin typeface="Times New Roman" panose="02020603050405020304" pitchFamily="18" charset="0"/>
                        </a:rPr>
                        <a:t>Hand gestures can be used for natural and intuitive human-computer interaction. A method combines existing techniques of skin color based ROI segmentation and Viola-Jones </a:t>
                      </a:r>
                      <a:r>
                        <a:rPr lang="en-US" sz="1200" b="0" i="0" u="none" strike="noStrike" dirty="0" err="1">
                          <a:solidFill>
                            <a:srgbClr val="000000"/>
                          </a:solidFill>
                          <a:effectLst/>
                          <a:latin typeface="Times New Roman" panose="02020603050405020304" pitchFamily="18" charset="0"/>
                        </a:rPr>
                        <a:t>Haar</a:t>
                      </a:r>
                      <a:r>
                        <a:rPr lang="en-US" sz="1200" b="0" i="0" u="none" strike="noStrike" dirty="0">
                          <a:solidFill>
                            <a:srgbClr val="000000"/>
                          </a:solidFill>
                          <a:effectLst/>
                          <a:latin typeface="Times New Roman" panose="02020603050405020304" pitchFamily="18" charset="0"/>
                        </a:rPr>
                        <a:t>-like feature based object detection, to optimize hand gesture recognition for mouse operation.</a:t>
                      </a:r>
                      <a:endParaRPr lang="en-US" sz="2000" dirty="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200" b="0" i="0" u="none" strike="noStrike" dirty="0">
                          <a:solidFill>
                            <a:srgbClr val="000000"/>
                          </a:solidFill>
                          <a:effectLst/>
                          <a:latin typeface="Times New Roman" panose="02020603050405020304" pitchFamily="18" charset="0"/>
                        </a:rPr>
                        <a:t>Improve the performance of appearance-based approaches is degraded by variations in illumination, cluttered backgrounds, and user variance.</a:t>
                      </a:r>
                      <a:endParaRPr lang="en-US" sz="2000" dirty="0">
                        <a:effectLst/>
                      </a:endParaRPr>
                    </a:p>
                  </a:txBody>
                  <a:tcPr marL="63500" marR="63500" marT="63500" marB="6350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3463083"/>
                  </a:ext>
                </a:extLst>
              </a:tr>
            </a:tbl>
          </a:graphicData>
        </a:graphic>
      </p:graphicFrame>
      <p:sp>
        <p:nvSpPr>
          <p:cNvPr id="4" name="Rectangle 1">
            <a:hlinkClick r:id="rId3"/>
            <a:extLst>
              <a:ext uri="{FF2B5EF4-FFF2-40B4-BE49-F238E27FC236}">
                <a16:creationId xmlns:a16="http://schemas.microsoft.com/office/drawing/2014/main" id="{A2481378-E924-4B71-AFE1-732D2B89A96A}"/>
              </a:ext>
            </a:extLst>
          </p:cNvPr>
          <p:cNvSpPr>
            <a:spLocks noChangeArrowheads="1"/>
          </p:cNvSpPr>
          <p:nvPr/>
        </p:nvSpPr>
        <p:spPr bwMode="auto">
          <a:xfrm>
            <a:off x="-449820" y="1760538"/>
            <a:ext cx="240654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5" name="Table 4">
            <a:extLst>
              <a:ext uri="{FF2B5EF4-FFF2-40B4-BE49-F238E27FC236}">
                <a16:creationId xmlns:a16="http://schemas.microsoft.com/office/drawing/2014/main" id="{F5B9925C-9644-4B0C-B57A-14C0E6D586D2}"/>
              </a:ext>
            </a:extLst>
          </p:cNvPr>
          <p:cNvGraphicFramePr>
            <a:graphicFrameLocks noGrp="1"/>
          </p:cNvGraphicFramePr>
          <p:nvPr>
            <p:extLst>
              <p:ext uri="{D42A27DB-BD31-4B8C-83A1-F6EECF244321}">
                <p14:modId xmlns:p14="http://schemas.microsoft.com/office/powerpoint/2010/main" val="2102061873"/>
              </p:ext>
            </p:extLst>
          </p:nvPr>
        </p:nvGraphicFramePr>
        <p:xfrm>
          <a:off x="785004" y="2389516"/>
          <a:ext cx="10808898" cy="4079545"/>
        </p:xfrm>
        <a:graphic>
          <a:graphicData uri="http://schemas.openxmlformats.org/drawingml/2006/table">
            <a:tbl>
              <a:tblPr/>
              <a:tblGrid>
                <a:gridCol w="918065">
                  <a:extLst>
                    <a:ext uri="{9D8B030D-6E8A-4147-A177-3AD203B41FA5}">
                      <a16:colId xmlns:a16="http://schemas.microsoft.com/office/drawing/2014/main" val="2225481496"/>
                    </a:ext>
                  </a:extLst>
                </a:gridCol>
                <a:gridCol w="1749518">
                  <a:extLst>
                    <a:ext uri="{9D8B030D-6E8A-4147-A177-3AD203B41FA5}">
                      <a16:colId xmlns:a16="http://schemas.microsoft.com/office/drawing/2014/main" val="3537476602"/>
                    </a:ext>
                  </a:extLst>
                </a:gridCol>
                <a:gridCol w="3568321">
                  <a:extLst>
                    <a:ext uri="{9D8B030D-6E8A-4147-A177-3AD203B41FA5}">
                      <a16:colId xmlns:a16="http://schemas.microsoft.com/office/drawing/2014/main" val="910294122"/>
                    </a:ext>
                  </a:extLst>
                </a:gridCol>
                <a:gridCol w="2598290">
                  <a:extLst>
                    <a:ext uri="{9D8B030D-6E8A-4147-A177-3AD203B41FA5}">
                      <a16:colId xmlns:a16="http://schemas.microsoft.com/office/drawing/2014/main" val="531895867"/>
                    </a:ext>
                  </a:extLst>
                </a:gridCol>
                <a:gridCol w="1974704">
                  <a:extLst>
                    <a:ext uri="{9D8B030D-6E8A-4147-A177-3AD203B41FA5}">
                      <a16:colId xmlns:a16="http://schemas.microsoft.com/office/drawing/2014/main" val="2564927477"/>
                    </a:ext>
                  </a:extLst>
                </a:gridCol>
              </a:tblGrid>
              <a:tr h="1708695">
                <a:tc>
                  <a:txBody>
                    <a:bodyPr/>
                    <a:lstStyle/>
                    <a:p>
                      <a:pPr marL="88900" marR="88900" algn="ctr" rtl="0" fontAlgn="t">
                        <a:spcBef>
                          <a:spcPts val="1200"/>
                        </a:spcBef>
                        <a:spcAft>
                          <a:spcPts val="0"/>
                        </a:spcAft>
                      </a:pPr>
                      <a:r>
                        <a:rPr lang="en-IN" sz="1400" b="0" i="0" u="none" strike="noStrike">
                          <a:solidFill>
                            <a:schemeClr val="tx1"/>
                          </a:solidFill>
                          <a:effectLst/>
                          <a:latin typeface="Times New Roman" panose="02020603050405020304" pitchFamily="18" charset="0"/>
                        </a:rPr>
                        <a:t>3.</a:t>
                      </a:r>
                      <a:endParaRPr lang="en-IN" sz="2000" b="0" u="none">
                        <a:solidFill>
                          <a:schemeClr val="tx1"/>
                        </a:solidFill>
                        <a:effectLst/>
                      </a:endParaRPr>
                    </a:p>
                  </a:txBody>
                  <a:tcPr marL="30931" marR="30931" marT="30931" marB="30931">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165100" marR="203200" rtl="0" fontAlgn="t">
                        <a:spcBef>
                          <a:spcPts val="0"/>
                        </a:spcBef>
                        <a:spcAft>
                          <a:spcPts val="0"/>
                        </a:spcAft>
                      </a:pPr>
                      <a:r>
                        <a:rPr lang="en-US" sz="1200" b="0" i="0" u="none" strike="noStrike" dirty="0">
                          <a:solidFill>
                            <a:schemeClr val="tx1"/>
                          </a:solidFill>
                          <a:effectLst/>
                          <a:latin typeface="Times New Roman" panose="02020603050405020304" pitchFamily="18" charset="0"/>
                        </a:rPr>
                        <a:t>A real-time hand gesture recognition method</a:t>
                      </a:r>
                      <a:endParaRPr lang="en-US" sz="2000" b="0" u="none" dirty="0">
                        <a:solidFill>
                          <a:schemeClr val="tx1"/>
                        </a:solidFill>
                        <a:effectLst/>
                      </a:endParaRPr>
                    </a:p>
                    <a:p>
                      <a:pPr marL="88900" marR="88900" rtl="0" fontAlgn="t">
                        <a:spcBef>
                          <a:spcPts val="1200"/>
                        </a:spcBef>
                        <a:spcAft>
                          <a:spcPts val="1200"/>
                        </a:spcAft>
                      </a:pPr>
                      <a:r>
                        <a:rPr lang="en-US" sz="1400" b="0" i="0" u="none" strike="noStrike" dirty="0">
                          <a:solidFill>
                            <a:schemeClr val="tx1"/>
                          </a:solidFill>
                          <a:effectLst/>
                          <a:latin typeface="Times New Roman" panose="02020603050405020304" pitchFamily="18" charset="0"/>
                        </a:rPr>
                        <a:t> </a:t>
                      </a:r>
                      <a:r>
                        <a:rPr lang="en-US" sz="1200" b="0" i="0" u="none" strike="noStrike" dirty="0" err="1">
                          <a:solidFill>
                            <a:schemeClr val="tx1"/>
                          </a:solidFill>
                          <a:effectLst/>
                          <a:latin typeface="Times New Roman" panose="02020603050405020304" pitchFamily="18" charset="0"/>
                          <a:hlinkClick r:id="rId4">
                            <a:extLst>
                              <a:ext uri="{A12FA001-AC4F-418D-AE19-62706E023703}">
                                <ahyp:hlinkClr xmlns:ahyp="http://schemas.microsoft.com/office/drawing/2018/hyperlinkcolor" val="tx"/>
                              </a:ext>
                            </a:extLst>
                          </a:hlinkClick>
                        </a:rPr>
                        <a:t>Yafei</a:t>
                      </a:r>
                      <a:r>
                        <a:rPr lang="en-US" sz="1200" b="0" i="0" u="none" strike="noStrike" dirty="0">
                          <a:solidFill>
                            <a:schemeClr val="tx1"/>
                          </a:solidFill>
                          <a:effectLst/>
                          <a:latin typeface="Times New Roman" panose="02020603050405020304" pitchFamily="18" charset="0"/>
                          <a:hlinkClick r:id="rId4">
                            <a:extLst>
                              <a:ext uri="{A12FA001-AC4F-418D-AE19-62706E023703}">
                                <ahyp:hlinkClr xmlns:ahyp="http://schemas.microsoft.com/office/drawing/2018/hyperlinkcolor" val="tx"/>
                              </a:ext>
                            </a:extLst>
                          </a:hlinkClick>
                        </a:rPr>
                        <a:t> Zhao</a:t>
                      </a:r>
                      <a:r>
                        <a:rPr lang="en-US" sz="1200" b="0" i="0" u="none" strike="noStrike" dirty="0">
                          <a:solidFill>
                            <a:schemeClr val="tx1"/>
                          </a:solidFill>
                          <a:effectLst/>
                          <a:latin typeface="Times New Roman" panose="02020603050405020304" pitchFamily="18" charset="0"/>
                        </a:rPr>
                        <a:t>; </a:t>
                      </a:r>
                      <a:r>
                        <a:rPr lang="en-US" sz="1200" b="0" i="0" u="none" strike="noStrike" dirty="0" err="1">
                          <a:solidFill>
                            <a:schemeClr val="tx1"/>
                          </a:solidFill>
                          <a:effectLst/>
                          <a:latin typeface="Times New Roman" panose="02020603050405020304" pitchFamily="18" charset="0"/>
                          <a:hlinkClick r:id="rId5">
                            <a:extLst>
                              <a:ext uri="{A12FA001-AC4F-418D-AE19-62706E023703}">
                                <ahyp:hlinkClr xmlns:ahyp="http://schemas.microsoft.com/office/drawing/2018/hyperlinkcolor" val="tx"/>
                              </a:ext>
                            </a:extLst>
                          </a:hlinkClick>
                        </a:rPr>
                        <a:t>Weidong</a:t>
                      </a:r>
                      <a:r>
                        <a:rPr lang="en-US" sz="1200" b="0" i="0" u="none" strike="noStrike" dirty="0">
                          <a:solidFill>
                            <a:schemeClr val="tx1"/>
                          </a:solidFill>
                          <a:effectLst/>
                          <a:latin typeface="Times New Roman" panose="02020603050405020304" pitchFamily="18" charset="0"/>
                          <a:hlinkClick r:id="rId5">
                            <a:extLst>
                              <a:ext uri="{A12FA001-AC4F-418D-AE19-62706E023703}">
                                <ahyp:hlinkClr xmlns:ahyp="http://schemas.microsoft.com/office/drawing/2018/hyperlinkcolor" val="tx"/>
                              </a:ext>
                            </a:extLst>
                          </a:hlinkClick>
                        </a:rPr>
                        <a:t> Wang</a:t>
                      </a:r>
                      <a:r>
                        <a:rPr lang="en-US" sz="1200" b="0" i="0" u="none" strike="noStrike" dirty="0">
                          <a:solidFill>
                            <a:schemeClr val="tx1"/>
                          </a:solidFill>
                          <a:effectLst/>
                          <a:latin typeface="Times New Roman" panose="02020603050405020304" pitchFamily="18" charset="0"/>
                        </a:rPr>
                        <a:t>; </a:t>
                      </a:r>
                      <a:r>
                        <a:rPr lang="en-US" sz="1200" b="0" i="0" u="none" strike="noStrike" dirty="0" err="1">
                          <a:solidFill>
                            <a:schemeClr val="tx1"/>
                          </a:solidFill>
                          <a:effectLst/>
                          <a:latin typeface="Times New Roman" panose="02020603050405020304" pitchFamily="18" charset="0"/>
                          <a:hlinkClick r:id="rId6">
                            <a:extLst>
                              <a:ext uri="{A12FA001-AC4F-418D-AE19-62706E023703}">
                                <ahyp:hlinkClr xmlns:ahyp="http://schemas.microsoft.com/office/drawing/2018/hyperlinkcolor" val="tx"/>
                              </a:ext>
                            </a:extLst>
                          </a:hlinkClick>
                        </a:rPr>
                        <a:t>Yuehai</a:t>
                      </a:r>
                      <a:r>
                        <a:rPr lang="en-US" sz="1200" b="0" i="0" u="none" strike="noStrike" dirty="0">
                          <a:solidFill>
                            <a:schemeClr val="tx1"/>
                          </a:solidFill>
                          <a:effectLst/>
                          <a:latin typeface="Times New Roman" panose="02020603050405020304" pitchFamily="18" charset="0"/>
                          <a:hlinkClick r:id="rId6">
                            <a:extLst>
                              <a:ext uri="{A12FA001-AC4F-418D-AE19-62706E023703}">
                                <ahyp:hlinkClr xmlns:ahyp="http://schemas.microsoft.com/office/drawing/2018/hyperlinkcolor" val="tx"/>
                              </a:ext>
                            </a:extLst>
                          </a:hlinkClick>
                        </a:rPr>
                        <a:t> Wang</a:t>
                      </a:r>
                      <a:endParaRPr lang="en-US" sz="2000" b="0" u="none" dirty="0">
                        <a:solidFill>
                          <a:schemeClr val="tx1"/>
                        </a:solidFill>
                        <a:effectLst/>
                      </a:endParaRPr>
                    </a:p>
                  </a:txBody>
                  <a:tcPr marL="30931" marR="30931" marT="30931" marB="30931">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0"/>
                        </a:spcBef>
                        <a:spcAft>
                          <a:spcPts val="0"/>
                        </a:spcAft>
                      </a:pPr>
                      <a:r>
                        <a:rPr lang="en-US" sz="1200" b="0" i="0" u="none" strike="noStrike" dirty="0">
                          <a:solidFill>
                            <a:schemeClr val="tx1"/>
                          </a:solidFill>
                          <a:effectLst/>
                          <a:latin typeface="Times New Roman" panose="02020603050405020304" pitchFamily="18" charset="0"/>
                        </a:rPr>
                        <a:t>Y. Zhao, W. Wang and Y. Wang, "A real-time hand gesture recognition method," 2011 International Conference on Electronics, Communications and Control (ICECC), 2011, pp. 2475-2478, </a:t>
                      </a:r>
                      <a:r>
                        <a:rPr lang="en-US" sz="1200" b="0" i="0" u="none" strike="noStrike" dirty="0" err="1">
                          <a:solidFill>
                            <a:schemeClr val="tx1"/>
                          </a:solidFill>
                          <a:effectLst/>
                          <a:latin typeface="Times New Roman" panose="02020603050405020304" pitchFamily="18" charset="0"/>
                        </a:rPr>
                        <a:t>doi</a:t>
                      </a:r>
                      <a:r>
                        <a:rPr lang="en-US" sz="1200" b="0" i="0" u="none" strike="noStrike" dirty="0">
                          <a:solidFill>
                            <a:schemeClr val="tx1"/>
                          </a:solidFill>
                          <a:effectLst/>
                          <a:latin typeface="Times New Roman" panose="02020603050405020304" pitchFamily="18" charset="0"/>
                        </a:rPr>
                        <a:t>: 10.1109/ICECC.2011.6066597.</a:t>
                      </a:r>
                      <a:endParaRPr lang="en-US" sz="2000" b="0" u="none" dirty="0">
                        <a:solidFill>
                          <a:schemeClr val="tx1"/>
                        </a:solidFill>
                        <a:effectLst/>
                      </a:endParaRPr>
                    </a:p>
                  </a:txBody>
                  <a:tcPr marL="30931" marR="30931" marT="30931" marB="30931">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200" b="0" i="0" u="none" strike="noStrike" dirty="0">
                          <a:solidFill>
                            <a:schemeClr val="tx1"/>
                          </a:solidFill>
                          <a:effectLst/>
                          <a:latin typeface="Times New Roman" panose="02020603050405020304" pitchFamily="18" charset="0"/>
                        </a:rPr>
                        <a:t>Presents a real-time hand gesture recognition method. Hand regions are located by combining adaptive skin color detection and motion detection. Recognition results are obtained by the nearest </a:t>
                      </a:r>
                      <a:r>
                        <a:rPr lang="en-US" sz="1200" b="0" i="0" u="none" strike="noStrike" dirty="0" err="1">
                          <a:solidFill>
                            <a:schemeClr val="tx1"/>
                          </a:solidFill>
                          <a:effectLst/>
                          <a:latin typeface="Times New Roman" panose="02020603050405020304" pitchFamily="18" charset="0"/>
                        </a:rPr>
                        <a:t>neighbour</a:t>
                      </a:r>
                      <a:r>
                        <a:rPr lang="en-US" sz="1200" b="0" i="0" u="none" strike="noStrike" dirty="0">
                          <a:solidFill>
                            <a:schemeClr val="tx1"/>
                          </a:solidFill>
                          <a:effectLst/>
                          <a:latin typeface="Times New Roman" panose="02020603050405020304" pitchFamily="18" charset="0"/>
                        </a:rPr>
                        <a:t> method.</a:t>
                      </a:r>
                      <a:endParaRPr lang="en-US" sz="2000" b="0" u="none" dirty="0">
                        <a:solidFill>
                          <a:schemeClr val="tx1"/>
                        </a:solidFill>
                        <a:effectLst/>
                      </a:endParaRPr>
                    </a:p>
                    <a:p>
                      <a:pPr marL="88900" marR="88900" rtl="0" fontAlgn="t">
                        <a:spcBef>
                          <a:spcPts val="1200"/>
                        </a:spcBef>
                        <a:spcAft>
                          <a:spcPts val="0"/>
                        </a:spcAft>
                      </a:pPr>
                      <a:r>
                        <a:rPr lang="en-US" sz="1200" b="0" i="0" u="none" strike="noStrike" dirty="0">
                          <a:solidFill>
                            <a:schemeClr val="tx1"/>
                          </a:solidFill>
                          <a:effectLst/>
                          <a:latin typeface="Times New Roman" panose="02020603050405020304" pitchFamily="18" charset="0"/>
                        </a:rPr>
                        <a:t> </a:t>
                      </a:r>
                      <a:endParaRPr lang="en-US" sz="2000" b="0" u="none" dirty="0">
                        <a:solidFill>
                          <a:schemeClr val="tx1"/>
                        </a:solidFill>
                        <a:effectLst/>
                      </a:endParaRPr>
                    </a:p>
                  </a:txBody>
                  <a:tcPr marL="30931" marR="30931" marT="30931" marB="30931">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1200"/>
                        </a:spcAft>
                      </a:pPr>
                      <a:r>
                        <a:rPr lang="en-US" sz="1200" b="0" i="0" u="none" strike="noStrike" dirty="0">
                          <a:solidFill>
                            <a:schemeClr val="tx1"/>
                          </a:solidFill>
                          <a:effectLst/>
                          <a:latin typeface="Times New Roman" panose="02020603050405020304" pitchFamily="18" charset="0"/>
                        </a:rPr>
                        <a:t>The dimensionality of the HOG feature space is very high, ranging from several hundred to several thousand. This need to be reduced.</a:t>
                      </a:r>
                      <a:endParaRPr lang="en-US" sz="2000" b="0" u="none" dirty="0">
                        <a:solidFill>
                          <a:schemeClr val="tx1"/>
                        </a:solidFill>
                        <a:effectLst/>
                      </a:endParaRPr>
                    </a:p>
                  </a:txBody>
                  <a:tcPr marL="30931" marR="30931" marT="30931" marB="30931">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2555424"/>
                  </a:ext>
                </a:extLst>
              </a:tr>
              <a:tr h="2370850">
                <a:tc>
                  <a:txBody>
                    <a:bodyPr/>
                    <a:lstStyle/>
                    <a:p>
                      <a:pPr marL="88900" marR="88900" algn="ctr" rtl="0" fontAlgn="t">
                        <a:spcBef>
                          <a:spcPts val="1200"/>
                        </a:spcBef>
                        <a:spcAft>
                          <a:spcPts val="0"/>
                        </a:spcAft>
                      </a:pPr>
                      <a:r>
                        <a:rPr lang="en-IN" sz="1400" b="0" i="0" u="none" strike="noStrike">
                          <a:solidFill>
                            <a:schemeClr val="tx1"/>
                          </a:solidFill>
                          <a:effectLst/>
                          <a:latin typeface="Times New Roman" panose="02020603050405020304" pitchFamily="18" charset="0"/>
                        </a:rPr>
                        <a:t>4.</a:t>
                      </a:r>
                      <a:endParaRPr lang="en-IN" sz="2000" b="0" u="none">
                        <a:solidFill>
                          <a:schemeClr val="tx1"/>
                        </a:solidFill>
                        <a:effectLst/>
                      </a:endParaRPr>
                    </a:p>
                  </a:txBody>
                  <a:tcPr marL="30931" marR="30931" marT="30931" marB="30931">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139700" rtl="0" fontAlgn="t">
                        <a:spcBef>
                          <a:spcPts val="1200"/>
                        </a:spcBef>
                        <a:spcAft>
                          <a:spcPts val="1200"/>
                        </a:spcAft>
                      </a:pPr>
                      <a:r>
                        <a:rPr lang="en-IN" sz="1200" b="0" i="0" u="none" strike="noStrike" dirty="0">
                          <a:solidFill>
                            <a:schemeClr val="tx1"/>
                          </a:solidFill>
                          <a:effectLst/>
                          <a:latin typeface="Times New Roman" panose="02020603050405020304" pitchFamily="18" charset="0"/>
                        </a:rPr>
                        <a:t>Real-Time Dynamic Hand Gesture Recognition</a:t>
                      </a:r>
                      <a:endParaRPr lang="en-IN" sz="2000" b="0" u="none" dirty="0">
                        <a:solidFill>
                          <a:schemeClr val="tx1"/>
                        </a:solidFill>
                        <a:effectLst/>
                      </a:endParaRPr>
                    </a:p>
                    <a:p>
                      <a:pPr marL="88900" marR="203200" rtl="0" fontAlgn="t">
                        <a:spcBef>
                          <a:spcPts val="0"/>
                        </a:spcBef>
                        <a:spcAft>
                          <a:spcPts val="0"/>
                        </a:spcAft>
                      </a:pPr>
                      <a:r>
                        <a:rPr lang="en-IN" sz="1200" b="0" i="0" u="none" strike="noStrike" dirty="0">
                          <a:solidFill>
                            <a:schemeClr val="tx1"/>
                          </a:solidFill>
                          <a:effectLst/>
                          <a:latin typeface="Times New Roman" panose="02020603050405020304" pitchFamily="18" charset="0"/>
                        </a:rPr>
                        <a:t> </a:t>
                      </a:r>
                      <a:endParaRPr lang="en-IN" sz="2000" b="0" u="none" dirty="0">
                        <a:solidFill>
                          <a:schemeClr val="tx1"/>
                        </a:solidFill>
                        <a:effectLst/>
                      </a:endParaRPr>
                    </a:p>
                    <a:p>
                      <a:pPr marL="88900" marR="203200" rtl="0" fontAlgn="t">
                        <a:spcBef>
                          <a:spcPts val="0"/>
                        </a:spcBef>
                        <a:spcAft>
                          <a:spcPts val="0"/>
                        </a:spcAft>
                      </a:pPr>
                      <a:r>
                        <a:rPr lang="en-IN" sz="1200" b="0" i="0" u="none" strike="noStrike" dirty="0">
                          <a:solidFill>
                            <a:schemeClr val="tx1"/>
                          </a:solidFill>
                          <a:effectLst/>
                          <a:latin typeface="Times New Roman" panose="02020603050405020304" pitchFamily="18" charset="0"/>
                          <a:cs typeface="Times New Roman" panose="02020603050405020304" pitchFamily="18" charset="0"/>
                        </a:rPr>
                        <a:t>Hsiang Yueh Lai; Han </a:t>
                      </a:r>
                      <a:r>
                        <a:rPr lang="en-IN" sz="1200" b="0" i="0" u="none" strike="noStrike" dirty="0" err="1">
                          <a:solidFill>
                            <a:schemeClr val="tx1"/>
                          </a:solidFill>
                          <a:effectLst/>
                          <a:latin typeface="Times New Roman" panose="02020603050405020304" pitchFamily="18" charset="0"/>
                          <a:cs typeface="Times New Roman" panose="02020603050405020304" pitchFamily="18" charset="0"/>
                        </a:rPr>
                        <a:t>Jheng</a:t>
                      </a:r>
                      <a:r>
                        <a:rPr lang="en-IN" sz="1200" b="0" i="0" u="none" strike="noStrike" dirty="0">
                          <a:solidFill>
                            <a:schemeClr val="tx1"/>
                          </a:solidFill>
                          <a:effectLst/>
                          <a:latin typeface="Times New Roman" panose="02020603050405020304" pitchFamily="18" charset="0"/>
                          <a:cs typeface="Times New Roman" panose="02020603050405020304" pitchFamily="18" charset="0"/>
                        </a:rPr>
                        <a:t>. Lai</a:t>
                      </a:r>
                      <a:endParaRPr lang="en-IN" sz="2000" b="0" u="none" dirty="0">
                        <a:solidFill>
                          <a:schemeClr val="tx1"/>
                        </a:solidFill>
                        <a:effectLst/>
                        <a:latin typeface="Times New Roman" panose="02020603050405020304" pitchFamily="18" charset="0"/>
                        <a:cs typeface="Times New Roman" panose="02020603050405020304" pitchFamily="18" charset="0"/>
                      </a:endParaRPr>
                    </a:p>
                  </a:txBody>
                  <a:tcPr marL="30931" marR="30931" marT="30931" marB="30931">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381000" rtl="0" fontAlgn="t">
                        <a:spcBef>
                          <a:spcPts val="0"/>
                        </a:spcBef>
                        <a:spcAft>
                          <a:spcPts val="0"/>
                        </a:spcAft>
                      </a:pPr>
                      <a:r>
                        <a:rPr lang="en-US" sz="1200" b="0" i="0" u="none" strike="noStrike" dirty="0">
                          <a:solidFill>
                            <a:schemeClr val="tx1"/>
                          </a:solidFill>
                          <a:effectLst/>
                          <a:latin typeface="Times New Roman" panose="02020603050405020304" pitchFamily="18" charset="0"/>
                        </a:rPr>
                        <a:t>H. Y. Lai and H. J. Lai, "Real-Time Dynamic Hand Gesture Recognition," 2014 International Symposium on Computer, Consumer and Control, 2014, pp. 658-661, </a:t>
                      </a:r>
                      <a:r>
                        <a:rPr lang="en-US" sz="1200" b="0" i="0" u="none" strike="noStrike" dirty="0" err="1">
                          <a:solidFill>
                            <a:schemeClr val="tx1"/>
                          </a:solidFill>
                          <a:effectLst/>
                          <a:latin typeface="Times New Roman" panose="02020603050405020304" pitchFamily="18" charset="0"/>
                        </a:rPr>
                        <a:t>doi</a:t>
                      </a:r>
                      <a:r>
                        <a:rPr lang="en-US" sz="1200" b="0" i="0" u="none" strike="noStrike" dirty="0">
                          <a:solidFill>
                            <a:schemeClr val="tx1"/>
                          </a:solidFill>
                          <a:effectLst/>
                          <a:latin typeface="Times New Roman" panose="02020603050405020304" pitchFamily="18" charset="0"/>
                        </a:rPr>
                        <a:t>: 10.1109/IS3C.2014.177.</a:t>
                      </a:r>
                      <a:endParaRPr lang="en-US" sz="2000" b="0" u="none" dirty="0">
                        <a:solidFill>
                          <a:schemeClr val="tx1"/>
                        </a:solidFill>
                        <a:effectLst/>
                      </a:endParaRPr>
                    </a:p>
                    <a:p>
                      <a:pPr marL="88900" marR="381000" rtl="0" fontAlgn="t">
                        <a:spcBef>
                          <a:spcPts val="0"/>
                        </a:spcBef>
                        <a:spcAft>
                          <a:spcPts val="0"/>
                        </a:spcAft>
                      </a:pPr>
                      <a:r>
                        <a:rPr lang="en-US" sz="1200" b="0" i="0" u="none" strike="noStrike" dirty="0">
                          <a:solidFill>
                            <a:schemeClr val="tx1"/>
                          </a:solidFill>
                          <a:effectLst/>
                          <a:latin typeface="Times New Roman" panose="02020603050405020304" pitchFamily="18" charset="0"/>
                        </a:rPr>
                        <a:t> </a:t>
                      </a:r>
                      <a:endParaRPr lang="en-US" sz="2000" b="0" u="none" dirty="0">
                        <a:solidFill>
                          <a:schemeClr val="tx1"/>
                        </a:solidFill>
                        <a:effectLst/>
                      </a:endParaRPr>
                    </a:p>
                  </a:txBody>
                  <a:tcPr marL="30931" marR="30931" marT="30931" marB="30931">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88900" rtl="0" fontAlgn="t">
                        <a:spcBef>
                          <a:spcPts val="1200"/>
                        </a:spcBef>
                        <a:spcAft>
                          <a:spcPts val="0"/>
                        </a:spcAft>
                      </a:pPr>
                      <a:r>
                        <a:rPr lang="en-US" sz="1200" b="0" i="0" u="none" strike="noStrike" dirty="0">
                          <a:solidFill>
                            <a:schemeClr val="tx1"/>
                          </a:solidFill>
                          <a:effectLst/>
                          <a:latin typeface="Times New Roman" panose="02020603050405020304" pitchFamily="18" charset="0"/>
                        </a:rPr>
                        <a:t>The eleven kinds of hand gestures have been dynamic recognized, which represent the number from one to nine. The dynamic images are caught by a dynamic video. Used </a:t>
                      </a:r>
                      <a:r>
                        <a:rPr lang="en-US" sz="1200" b="0" i="0" u="none" strike="noStrike" dirty="0" err="1">
                          <a:solidFill>
                            <a:schemeClr val="tx1"/>
                          </a:solidFill>
                          <a:effectLst/>
                          <a:latin typeface="Times New Roman" panose="02020603050405020304" pitchFamily="18" charset="0"/>
                        </a:rPr>
                        <a:t>YCbCr</a:t>
                      </a:r>
                      <a:r>
                        <a:rPr lang="en-US" sz="1200" b="0" i="0" u="none" strike="noStrike" dirty="0">
                          <a:solidFill>
                            <a:schemeClr val="tx1"/>
                          </a:solidFill>
                          <a:effectLst/>
                          <a:latin typeface="Times New Roman" panose="02020603050405020304" pitchFamily="18" charset="0"/>
                        </a:rPr>
                        <a:t> color space transformation to detect the skin color and to find the hand contour from the complex background. Finger angles and fingertip positions are calculated to recognize the hand gestures. </a:t>
                      </a:r>
                      <a:endParaRPr lang="en-US" sz="2000" b="0" u="none" dirty="0">
                        <a:solidFill>
                          <a:schemeClr val="tx1"/>
                        </a:solidFill>
                        <a:effectLst/>
                      </a:endParaRPr>
                    </a:p>
                  </a:txBody>
                  <a:tcPr marL="30931" marR="30931" marT="30931" marB="30931">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marL="88900" marR="139700" rtl="0" fontAlgn="t">
                        <a:spcBef>
                          <a:spcPts val="100"/>
                        </a:spcBef>
                        <a:spcAft>
                          <a:spcPts val="0"/>
                        </a:spcAft>
                      </a:pPr>
                      <a:r>
                        <a:rPr lang="en-US" sz="1200" b="0" i="0" u="none" strike="noStrike" dirty="0">
                          <a:solidFill>
                            <a:schemeClr val="tx1"/>
                          </a:solidFill>
                          <a:effectLst/>
                          <a:latin typeface="Times New Roman" panose="02020603050405020304" pitchFamily="18" charset="0"/>
                        </a:rPr>
                        <a:t>The real-time dynamic hand gesture recognition system can be used in the application of HCI, such as wisdom home of our daily life, games, robots, and so on, in the future. </a:t>
                      </a:r>
                      <a:endParaRPr lang="en-US" sz="2000" b="0" u="none" dirty="0">
                        <a:solidFill>
                          <a:schemeClr val="tx1"/>
                        </a:solidFill>
                        <a:effectLst/>
                      </a:endParaRPr>
                    </a:p>
                  </a:txBody>
                  <a:tcPr marL="30931" marR="30931" marT="30931" marB="30931">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6405400"/>
                  </a:ext>
                </a:extLst>
              </a:tr>
            </a:tbl>
          </a:graphicData>
        </a:graphic>
      </p:graphicFrame>
      <p:sp>
        <p:nvSpPr>
          <p:cNvPr id="6" name="Rectangle 2">
            <a:hlinkClick r:id="rId6"/>
            <a:extLst>
              <a:ext uri="{FF2B5EF4-FFF2-40B4-BE49-F238E27FC236}">
                <a16:creationId xmlns:a16="http://schemas.microsoft.com/office/drawing/2014/main" id="{5BB35690-DA47-41F3-A53A-6E403FACB08C}"/>
              </a:ext>
            </a:extLst>
          </p:cNvPr>
          <p:cNvSpPr>
            <a:spLocks noChangeArrowheads="1"/>
          </p:cNvSpPr>
          <p:nvPr/>
        </p:nvSpPr>
        <p:spPr bwMode="auto">
          <a:xfrm>
            <a:off x="4943474" y="-127000"/>
            <a:ext cx="38913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714815208"/>
      </p:ext>
    </p:extLst>
  </p:cSld>
  <p:clrMapOvr>
    <a:masterClrMapping/>
  </p:clrMapOvr>
</p:sld>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C0BFDF-D948-4F4A-854E-477525F5779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E3E58C-5E8A-4781-9921-C2B23BC09E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854</TotalTime>
  <Words>2118</Words>
  <Application>Microsoft Office PowerPoint</Application>
  <PresentationFormat>Widescreen</PresentationFormat>
  <Paragraphs>162</Paragraphs>
  <Slides>19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Arial Black</vt:lpstr>
      <vt:lpstr>Calibri</vt:lpstr>
      <vt:lpstr>Tahoma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UML Diagrams</vt:lpstr>
      <vt:lpstr>PowerPoint Presentation</vt:lpstr>
      <vt:lpstr>PowerPoint Presentation</vt:lpstr>
      <vt:lpstr>Conclusion &amp; 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Piyali Bedagkar</dc:creator>
  <cp:lastModifiedBy>manasideshpande2001@gmail.com</cp:lastModifiedBy>
  <cp:revision>28</cp:revision>
  <dcterms:created xsi:type="dcterms:W3CDTF">2021-10-08T06:34:30Z</dcterms:created>
  <dcterms:modified xsi:type="dcterms:W3CDTF">2021-12-28T06:45:31Z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